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3"/>
  </p:notesMasterIdLst>
  <p:sldIdLst>
    <p:sldId id="320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0" r:id="rId3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5" roundtripDataSignature="AMtx7mh2k5mL+8C7La+84jIfj9HFtrOQ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8717A4-8147-4C92-BF2F-3AB8998534D3}">
  <a:tblStyle styleId="{D48717A4-8147-4C92-BF2F-3AB8998534D3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E7277FB-D014-4059-A39F-83AE09C6862D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203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138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13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13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135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1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altLang="zh-C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2" name="Google Shape;542;p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" name="Google Shape;549;p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7" name="Google Shape;557;p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4" name="Google Shape;564;p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1" name="Google Shape;571;p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8" name="Google Shape;578;p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5" name="Google Shape;585;p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2" name="Google Shape;592;p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9" name="Google Shape;599;p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8" name="Google Shape;608;p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6" name="Google Shape;486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5" name="Google Shape;615;p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2" name="Google Shape;622;p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9" name="Google Shape;629;p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8" name="Google Shape;638;p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5" name="Google Shape;645;p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2" name="Google Shape;652;p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9" name="Google Shape;659;p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6" name="Google Shape;666;p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3" name="Google Shape;673;p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0" name="Google Shape;680;p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3" name="Google Shape;493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7" name="Google Shape;687;p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p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0" name="Google Shape;500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7" name="Google Shape;507;p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4" name="Google Shape;514;p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1" name="Google Shape;521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8" name="Google Shape;528;p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5" name="Google Shape;535;p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请注意修改证道题目和讲员</a:t>
            </a:r>
            <a:endParaRPr/>
          </a:p>
          <a:p>
            <a:pPr marL="228691" lvl="0" indent="-2286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zh-C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标题为42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altLang="zh-C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altLang="zh-C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altLang="zh-C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3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3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3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3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altLang="zh-C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altLang="zh-C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8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38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3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altLang="zh-C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9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39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3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altLang="zh-C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0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4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altLang="zh-C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1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1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altLang="zh-C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altLang="zh-C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lausanne.org/zh-hans/repor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.youtube.com/watch?v=N0IImB0gIt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65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65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讲道</a:t>
            </a:r>
            <a:endParaRPr/>
          </a:p>
        </p:txBody>
      </p:sp>
      <p:sp>
        <p:nvSpPr>
          <p:cNvPr id="482" name="Google Shape;482;p65"/>
          <p:cNvSpPr txBox="1"/>
          <p:nvPr/>
        </p:nvSpPr>
        <p:spPr>
          <a:xfrm>
            <a:off x="44279" y="2270760"/>
            <a:ext cx="9054001" cy="1158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6000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给小子服侍的机会</a:t>
            </a:r>
            <a:endParaRPr dirty="0"/>
          </a:p>
        </p:txBody>
      </p:sp>
      <p:sp>
        <p:nvSpPr>
          <p:cNvPr id="483" name="Google Shape;483;p65"/>
          <p:cNvSpPr txBox="1"/>
          <p:nvPr/>
        </p:nvSpPr>
        <p:spPr>
          <a:xfrm>
            <a:off x="45000" y="3692118"/>
            <a:ext cx="9054000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讲道：陈永安 牧师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经文：可9:38-50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Google Shape;544;p74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74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下放权力給小子服侍</a:t>
            </a:r>
            <a:endParaRPr/>
          </a:p>
        </p:txBody>
      </p:sp>
      <p:sp>
        <p:nvSpPr>
          <p:cNvPr id="546" name="Google Shape;546;p74"/>
          <p:cNvSpPr txBox="1"/>
          <p:nvPr/>
        </p:nvSpPr>
        <p:spPr>
          <a:xfrm>
            <a:off x="379101" y="1415846"/>
            <a:ext cx="8385798" cy="534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我们可以参考 路德宗的《奥斯堡信条》有以下教导：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第五条　</a:t>
            </a:r>
            <a:r>
              <a:rPr lang="zh-CN" sz="2500" b="0" i="0" u="none" strike="noStrike" cap="none">
                <a:solidFill>
                  <a:srgbClr val="FF401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论教会的圣职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500" b="0" i="0" u="none" strike="noStrike" cap="none">
                <a:solidFill>
                  <a:srgbClr val="0061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为要使我们得着这信，就设立了教导人福音和施行圣礼的职分</a:t>
            </a:r>
            <a:r>
              <a:rPr lang="zh-CN" sz="2300" b="0" i="0" u="none" strike="noStrike" cap="none">
                <a:solidFill>
                  <a:srgbClr val="0061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⋯⋯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第八条　</a:t>
            </a:r>
            <a:r>
              <a:rPr lang="zh-CN" sz="2500" b="0" i="0" u="none" strike="noStrike" cap="none">
                <a:solidFill>
                  <a:srgbClr val="FF401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教会是什么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300" b="0" i="0" u="none" strike="noStrike" cap="none">
                <a:solidFill>
                  <a:srgbClr val="0061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⋯⋯</a:t>
            </a:r>
            <a:r>
              <a:rPr lang="zh-CN" sz="2500" b="0" i="0" u="none" strike="noStrike" cap="none">
                <a:solidFill>
                  <a:srgbClr val="0061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圣礼与道，虽由恶人传授，但因由基督所设立所吩咐而有功效。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第十四条　</a:t>
            </a:r>
            <a:r>
              <a:rPr lang="zh-CN" sz="2500" b="0" i="0" u="none" strike="noStrike" cap="none">
                <a:solidFill>
                  <a:srgbClr val="FF401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论教会的职分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300" b="0" i="0" u="none" strike="noStrike" cap="none">
                <a:solidFill>
                  <a:srgbClr val="0061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⋯⋯</a:t>
            </a:r>
            <a:r>
              <a:rPr lang="zh-CN" sz="2500" b="0" i="0" u="none" strike="noStrike" cap="none">
                <a:solidFill>
                  <a:srgbClr val="0061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若不按理受召，无论何人不能在教会对大众宣讲或施行圣礼。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Google Shape;551;p75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75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下放权力給小子服侍</a:t>
            </a:r>
            <a:endParaRPr/>
          </a:p>
        </p:txBody>
      </p:sp>
      <p:pic>
        <p:nvPicPr>
          <p:cNvPr id="553" name="Google Shape;553;p75" descr="IMG_4288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9529" y="1357004"/>
            <a:ext cx="3645112" cy="5161069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75"/>
          <p:cNvSpPr txBox="1"/>
          <p:nvPr/>
        </p:nvSpPr>
        <p:spPr>
          <a:xfrm>
            <a:off x="569419" y="1351043"/>
            <a:ext cx="4230023" cy="462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用刚才我父亲的情况作为例子，如果请不到牧师跑到手术室前，各位弟兄姊妹，请不要犹疑，有没有认受性都是其次，最重要是让他得到永生。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p76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76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下放权力給小子服侍</a:t>
            </a:r>
            <a:endParaRPr/>
          </a:p>
        </p:txBody>
      </p:sp>
      <p:pic>
        <p:nvPicPr>
          <p:cNvPr id="561" name="Google Shape;561;p76" descr="貼上的影片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7000" y="1583311"/>
            <a:ext cx="6350000" cy="4762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Google Shape;566;p77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77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下放权力給小子服侍</a:t>
            </a:r>
            <a:endParaRPr/>
          </a:p>
        </p:txBody>
      </p:sp>
      <p:pic>
        <p:nvPicPr>
          <p:cNvPr id="568" name="Google Shape;568;p77" descr="IMG_0132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091254"/>
            <a:ext cx="91440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" name="Google Shape;573;p78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78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下放权力給小子服侍</a:t>
            </a:r>
            <a:endParaRPr/>
          </a:p>
        </p:txBody>
      </p:sp>
      <p:sp>
        <p:nvSpPr>
          <p:cNvPr id="575" name="Google Shape;575;p78"/>
          <p:cNvSpPr txBox="1"/>
          <p:nvPr/>
        </p:nvSpPr>
        <p:spPr>
          <a:xfrm>
            <a:off x="379101" y="1415846"/>
            <a:ext cx="8385798" cy="4549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告诉病人：「耶稣爱你，愿意拯救你，给你永生。」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询问他：「你愿意受洗，成为基督徒吗？」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奉圣父圣子圣灵的名受洗，洒在他的头上。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为他祷告，求主收纳他作为神的儿女。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Google Shape;580;p79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79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阻拦小子服侍的人</a:t>
            </a:r>
            <a:endParaRPr/>
          </a:p>
        </p:txBody>
      </p:sp>
      <p:sp>
        <p:nvSpPr>
          <p:cNvPr id="582" name="Google Shape;582;p79"/>
          <p:cNvSpPr txBox="1"/>
          <p:nvPr/>
        </p:nvSpPr>
        <p:spPr>
          <a:xfrm>
            <a:off x="379101" y="1415846"/>
            <a:ext cx="8385798" cy="4396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谁都可以洗礼，教会很混乱的。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可能便会每周都有人来向陈/宋牧师报告，上周刚为了人洗礼，请牧师及教会确认。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一定是很紧急的情况下，才逼不得已由信徒施洗，只要是能够说得通的，牧师和教会也会接受和确认的，在此情况下，不会做成教会混乱的。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Google Shape;587;p80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80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阻拦小子服侍的人</a:t>
            </a:r>
            <a:endParaRPr/>
          </a:p>
        </p:txBody>
      </p:sp>
      <p:sp>
        <p:nvSpPr>
          <p:cNvPr id="589" name="Google Shape;589;p80"/>
          <p:cNvSpPr txBox="1"/>
          <p:nvPr/>
        </p:nvSpPr>
        <p:spPr>
          <a:xfrm>
            <a:off x="379101" y="1415846"/>
            <a:ext cx="8385798" cy="4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我担心的是一种在属灵上垄断的情况，只由一些所谓教会「精英人士」有权服侍，那就大大限制了圣灵的能力。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在民数记中，摩西拣选了70个长老到会幕前领受神的灵，其中二位没有到会幕那里去，经文也没有交待原因，但神的灵也停在他们身上，他们便说预言。约书亚便想请求摩西禁止他们。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" name="Google Shape;594;p81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8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阻拦小子服侍的人</a:t>
            </a:r>
            <a:endParaRPr/>
          </a:p>
        </p:txBody>
      </p:sp>
      <p:sp>
        <p:nvSpPr>
          <p:cNvPr id="596" name="Google Shape;596;p81"/>
          <p:cNvSpPr txBox="1"/>
          <p:nvPr/>
        </p:nvSpPr>
        <p:spPr>
          <a:xfrm>
            <a:off x="379101" y="1415846"/>
            <a:ext cx="8385798" cy="4244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摩西回应约书亚，不单止没有禁止，他更愿所有百姓都受感说话！我们是谁？怎能限制神的工作，限制圣灵的能力。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同样，耶稣的门徒阻止人奉耶稣的名赶鬼，也是同样的情况。那些人既然没有放下一切跟从耶稣，凭什么可以奉耶稣的名赶鬼？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601;p82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82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阻拦小子服侍的人</a:t>
            </a:r>
            <a:endParaRPr/>
          </a:p>
        </p:txBody>
      </p:sp>
      <p:sp>
        <p:nvSpPr>
          <p:cNvPr id="603" name="Google Shape;603;p82"/>
          <p:cNvSpPr txBox="1"/>
          <p:nvPr/>
        </p:nvSpPr>
        <p:spPr>
          <a:xfrm>
            <a:off x="379101" y="1415846"/>
            <a:ext cx="8385798" cy="1234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上星期日（22/9）开始，于南韩仁川举行一连七天的第四届洛桑世界福音会议。</a:t>
            </a:r>
            <a:endParaRPr/>
          </a:p>
        </p:txBody>
      </p:sp>
      <p:pic>
        <p:nvPicPr>
          <p:cNvPr id="604" name="Google Shape;604;p82" descr="影像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6535" y="2642447"/>
            <a:ext cx="4750930" cy="3165307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82"/>
          <p:cNvSpPr txBox="1"/>
          <p:nvPr/>
        </p:nvSpPr>
        <p:spPr>
          <a:xfrm>
            <a:off x="2204552" y="5824607"/>
            <a:ext cx="4907547" cy="40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左起：David Bennett、吴英锡、李在勋及刘基成（麦嘉殷摄）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Google Shape;610;p83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83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阻拦小子服侍的人</a:t>
            </a:r>
            <a:endParaRPr/>
          </a:p>
        </p:txBody>
      </p:sp>
      <p:sp>
        <p:nvSpPr>
          <p:cNvPr id="612" name="Google Shape;612;p83"/>
          <p:cNvSpPr txBox="1"/>
          <p:nvPr/>
        </p:nvSpPr>
        <p:spPr>
          <a:xfrm>
            <a:off x="379101" y="1415846"/>
            <a:ext cx="8385798" cy="526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641684" marR="0" lvl="1" indent="-26068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imHei"/>
              <a:buChar char="•"/>
            </a:pPr>
            <a:r>
              <a:rPr lang="zh-CN" sz="26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//洛桑运动总监吴英锡（Michael Oh）牧师在开幕礼中，提到</a:t>
            </a:r>
            <a:r>
              <a:rPr lang="zh-CN" sz="2600" b="0" i="0" u="none" strike="noStrike" cap="none">
                <a:solidFill>
                  <a:srgbClr val="FF4015"/>
                </a:solidFill>
                <a:latin typeface="SimHei"/>
                <a:ea typeface="SimHei"/>
                <a:cs typeface="SimHei"/>
                <a:sym typeface="SimHei"/>
              </a:rPr>
              <a:t>教会有99%为平信徒</a:t>
            </a:r>
            <a:r>
              <a:rPr lang="zh-CN" sz="26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，在社区任职；故</a:t>
            </a:r>
            <a:r>
              <a:rPr lang="zh-CN" sz="2600" b="0" i="0" u="none" strike="noStrike" cap="none">
                <a:solidFill>
                  <a:srgbClr val="0061FE"/>
                </a:solidFill>
                <a:latin typeface="SimHei"/>
                <a:ea typeface="SimHei"/>
                <a:cs typeface="SimHei"/>
                <a:sym typeface="SimHei"/>
              </a:rPr>
              <a:t>教会、宣教士应与他们协作，装备他们一起承担事工。</a:t>
            </a:r>
            <a:r>
              <a:rPr lang="zh-CN" sz="26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在9月24日下午举行的记者会上，香港的记者问：「本港教会近年关注</a:t>
            </a:r>
            <a:r>
              <a:rPr lang="zh-CN" sz="2600" b="0" i="0" u="none" strike="noStrike" cap="none">
                <a:solidFill>
                  <a:srgbClr val="0061FE"/>
                </a:solidFill>
                <a:latin typeface="SimHei"/>
                <a:ea typeface="SimHei"/>
                <a:cs typeface="SimHei"/>
                <a:sym typeface="SimHei"/>
              </a:rPr>
              <a:t>离堂潮</a:t>
            </a:r>
            <a:r>
              <a:rPr lang="zh-CN" sz="26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，本刊记者问吴英锡在如此情况下，教会如何能与信徒合作。」吴英锡（Michael Oh）牧师只表示，教会不能强迫或强制任何人做任何事，又指自己正属</a:t>
            </a:r>
            <a:r>
              <a:rPr lang="zh-CN" sz="2600" b="0" i="0" u="none" strike="noStrike" cap="none">
                <a:solidFill>
                  <a:srgbClr val="FF4015"/>
                </a:solidFill>
                <a:latin typeface="SimHei"/>
                <a:ea typeface="SimHei"/>
                <a:cs typeface="SimHei"/>
                <a:sym typeface="SimHei"/>
              </a:rPr>
              <a:t>那1%（指教牧／宣教士），亦承认曾有一种心态，认为只有像他这样的人（教牧／宣教士）才能完成事工，故他亦要坦诚寻求宽恕。</a:t>
            </a:r>
            <a:r>
              <a:rPr lang="zh-CN" sz="26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//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66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66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引言</a:t>
            </a:r>
            <a:endParaRPr/>
          </a:p>
        </p:txBody>
      </p:sp>
      <p:sp>
        <p:nvSpPr>
          <p:cNvPr id="490" name="Google Shape;490;p66"/>
          <p:cNvSpPr txBox="1"/>
          <p:nvPr/>
        </p:nvSpPr>
        <p:spPr>
          <a:xfrm>
            <a:off x="379101" y="1415846"/>
            <a:ext cx="8385798" cy="138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亲爱的弟兄姊妹，愿你平安！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让我们彼此问安。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84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84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阻拦小子服侍的人</a:t>
            </a:r>
            <a:endParaRPr/>
          </a:p>
        </p:txBody>
      </p:sp>
      <p:sp>
        <p:nvSpPr>
          <p:cNvPr id="619" name="Google Shape;619;p84"/>
          <p:cNvSpPr txBox="1"/>
          <p:nvPr/>
        </p:nvSpPr>
        <p:spPr>
          <a:xfrm>
            <a:off x="379101" y="1415846"/>
            <a:ext cx="8385798" cy="4714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641684" marR="0" lvl="1" indent="-26068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imHei"/>
              <a:buChar char="•"/>
            </a:pPr>
            <a:r>
              <a:rPr lang="zh-CN" sz="26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//他续说，</a:t>
            </a:r>
            <a:r>
              <a:rPr lang="zh-CN" sz="2600" b="0" i="0" u="none" strike="noStrike" cap="none">
                <a:solidFill>
                  <a:srgbClr val="FF4015"/>
                </a:solidFill>
                <a:latin typeface="SimHei"/>
                <a:ea typeface="SimHei"/>
                <a:cs typeface="SimHei"/>
                <a:sym typeface="SimHei"/>
              </a:rPr>
              <a:t>尽管教会有令人失望的地方，但未见职场的（宣教）活动和热情减弱，</a:t>
            </a:r>
            <a:r>
              <a:rPr lang="zh-CN" sz="26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「甚至在年轻人也是如此，我们看到的是加速。」他指出，</a:t>
            </a:r>
            <a:r>
              <a:rPr lang="zh-CN" sz="2600" b="0" i="0" u="none" strike="noStrike" cap="none">
                <a:solidFill>
                  <a:srgbClr val="FF4015"/>
                </a:solidFill>
                <a:latin typeface="SimHei"/>
                <a:ea typeface="SimHei"/>
                <a:cs typeface="SimHei"/>
                <a:sym typeface="SimHei"/>
              </a:rPr>
              <a:t>在一些国际性投资银行、科技企业中，有许多年轻、敏锐、具天赋、有影响力的年轻人在发挥影响力，甚至是这些企业内的团契领袖。</a:t>
            </a:r>
            <a:r>
              <a:rPr lang="zh-CN" sz="26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「你听到</a:t>
            </a:r>
            <a:r>
              <a:rPr lang="zh-CN" sz="2600" b="0" i="0" u="none" strike="noStrike" cap="none">
                <a:solidFill>
                  <a:srgbClr val="0061FE"/>
                </a:solidFill>
                <a:latin typeface="SimHei"/>
                <a:ea typeface="SimHei"/>
                <a:cs typeface="SimHei"/>
                <a:sym typeface="SimHei"/>
              </a:rPr>
              <a:t>一些负面故事（离堂者的故事），一些负面的声音，我们需要解决这些问题而不是忽视它们。</a:t>
            </a:r>
            <a:r>
              <a:rPr lang="zh-CN" sz="26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但请不要错过庆祝年轻职场基督徒复兴的机会，他们正在响应世界各地自我启蒙的呼召。」//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Google Shape;624;p85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85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阻拦小子服侍的人</a:t>
            </a:r>
            <a:endParaRPr/>
          </a:p>
        </p:txBody>
      </p:sp>
      <p:sp>
        <p:nvSpPr>
          <p:cNvPr id="626" name="Google Shape;626;p85"/>
          <p:cNvSpPr txBox="1"/>
          <p:nvPr/>
        </p:nvSpPr>
        <p:spPr>
          <a:xfrm>
            <a:off x="379101" y="1415846"/>
            <a:ext cx="8385798" cy="3520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简单来说，事奉和福音工作，不局限在教会当中，信徒整天在教会中，而没有其他的生活圈子，其实是十分不健康的，教会应该减少活动，减少在教会里事奉的时间和精力，释放信徒进入世界，释放福音的大能。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Google Shape;631;p86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86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阻拦小子服侍的人</a:t>
            </a:r>
            <a:endParaRPr/>
          </a:p>
        </p:txBody>
      </p:sp>
      <p:sp>
        <p:nvSpPr>
          <p:cNvPr id="633" name="Google Shape;633;p86"/>
          <p:cNvSpPr txBox="1"/>
          <p:nvPr/>
        </p:nvSpPr>
        <p:spPr>
          <a:xfrm>
            <a:off x="379101" y="1415846"/>
            <a:ext cx="8385798" cy="130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大家可参考《大使命现状报告》。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sng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https://lausanne.org/zh-hans/report</a:t>
            </a:r>
            <a:endParaRPr/>
          </a:p>
        </p:txBody>
      </p:sp>
      <p:pic>
        <p:nvPicPr>
          <p:cNvPr id="634" name="Google Shape;634;p86" descr="影像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19" y="2601543"/>
            <a:ext cx="6227884" cy="4284914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86"/>
          <p:cNvSpPr txBox="1"/>
          <p:nvPr/>
        </p:nvSpPr>
        <p:spPr>
          <a:xfrm>
            <a:off x="6188506" y="2875049"/>
            <a:ext cx="2649063" cy="3124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第四届洛桑大会之旅的这份重要文件分享了来自全球150多个宣教输出国的洞见，并揭示了我们作为全球教会今天如何才能顺服耶稣的大使命。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Google Shape;640;p87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87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阻拦小子服侍的人</a:t>
            </a:r>
            <a:endParaRPr/>
          </a:p>
        </p:txBody>
      </p:sp>
      <p:sp>
        <p:nvSpPr>
          <p:cNvPr id="642" name="Google Shape;642;p87"/>
          <p:cNvSpPr txBox="1"/>
          <p:nvPr/>
        </p:nvSpPr>
        <p:spPr>
          <a:xfrm>
            <a:off x="379101" y="1415846"/>
            <a:ext cx="8385798" cy="4244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其中針對欧洲的情況，强调一些想法：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1. 教会的差派意味着</a:t>
            </a:r>
            <a:r>
              <a:rPr lang="zh-CN" sz="3200" b="0" i="0" u="none" strike="noStrike" cap="none">
                <a:solidFill>
                  <a:srgbClr val="FF4015"/>
                </a:solidFill>
                <a:latin typeface="SimHei"/>
                <a:ea typeface="SimHei"/>
                <a:cs typeface="SimHei"/>
                <a:sym typeface="SimHei"/>
              </a:rPr>
              <a:t>教会被呼召进入公共领域，包括数字世界。</a:t>
            </a: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教会必须</a:t>
            </a:r>
            <a:r>
              <a:rPr lang="zh-CN" sz="3200" b="0" i="0" u="none" strike="noStrike" cap="none">
                <a:solidFill>
                  <a:srgbClr val="FF4015"/>
                </a:solidFill>
                <a:latin typeface="SimHei"/>
                <a:ea typeface="SimHei"/>
                <a:cs typeface="SimHei"/>
                <a:sym typeface="SimHei"/>
              </a:rPr>
              <a:t>赋能信徒</a:t>
            </a: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，使其</a:t>
            </a:r>
            <a:r>
              <a:rPr lang="zh-CN" sz="3200" b="0" i="0" u="none" strike="noStrike" cap="none">
                <a:solidFill>
                  <a:srgbClr val="FF4015"/>
                </a:solidFill>
                <a:latin typeface="SimHei"/>
                <a:ea typeface="SimHei"/>
                <a:cs typeface="SimHei"/>
                <a:sym typeface="SimHei"/>
              </a:rPr>
              <a:t>在社会的各个领域为基督作见证，例如在大学、作为商人、作为专业人士。</a:t>
            </a: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我们被呼召去帮助信徒培养基督徒的心态，</a:t>
            </a:r>
            <a:r>
              <a:rPr lang="zh-CN" sz="3200" b="0" i="0" u="none" strike="noStrike" cap="none">
                <a:solidFill>
                  <a:srgbClr val="FF4015"/>
                </a:solidFill>
                <a:latin typeface="SimHei"/>
                <a:ea typeface="SimHei"/>
                <a:cs typeface="SimHei"/>
                <a:sym typeface="SimHei"/>
              </a:rPr>
              <a:t>打破圣经真理与世俗之间的分裂。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" name="Google Shape;647;p88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88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阻拦小子服侍的人</a:t>
            </a:r>
            <a:endParaRPr/>
          </a:p>
        </p:txBody>
      </p:sp>
      <p:sp>
        <p:nvSpPr>
          <p:cNvPr id="649" name="Google Shape;649;p88"/>
          <p:cNvSpPr txBox="1"/>
          <p:nvPr/>
        </p:nvSpPr>
        <p:spPr>
          <a:xfrm>
            <a:off x="379101" y="1415846"/>
            <a:ext cx="8385798" cy="409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2. 因此，</a:t>
            </a:r>
            <a:r>
              <a:rPr lang="zh-CN" sz="3200" b="0" i="0" u="none" strike="noStrike" cap="none">
                <a:solidFill>
                  <a:srgbClr val="FF4015"/>
                </a:solidFill>
                <a:latin typeface="SimHei"/>
                <a:ea typeface="SimHei"/>
                <a:cs typeface="SimHei"/>
                <a:sym typeface="SimHei"/>
              </a:rPr>
              <a:t>我们需要将基督教信仰与社会、文化、政治、科学和技术等紧迫问题进行新的对话</a:t>
            </a: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。</a:t>
            </a:r>
            <a:r>
              <a:rPr lang="zh-CN" sz="3200" b="0" i="0" u="none" strike="noStrike" cap="none">
                <a:solidFill>
                  <a:srgbClr val="FF4015"/>
                </a:solidFill>
                <a:latin typeface="SimHei"/>
                <a:ea typeface="SimHei"/>
                <a:cs typeface="SimHei"/>
                <a:sym typeface="SimHei"/>
              </a:rPr>
              <a:t>教会需要谦卑地为尖锐问题、质疑和对话留出空间。</a:t>
            </a: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在护教学中，我们不仅鼓励对复杂的知识问题进行辩论，也</a:t>
            </a:r>
            <a:r>
              <a:rPr lang="zh-CN" sz="3200" b="0" i="0" u="none" strike="noStrike" cap="none">
                <a:solidFill>
                  <a:srgbClr val="FF4015"/>
                </a:solidFill>
                <a:latin typeface="SimHei"/>
                <a:ea typeface="SimHei"/>
                <a:cs typeface="SimHei"/>
                <a:sym typeface="SimHei"/>
              </a:rPr>
              <a:t>鼓励深入探讨与普通人生活息息相关的存在主义问题。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Google Shape;654;p89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89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阻拦小子服侍的人</a:t>
            </a:r>
            <a:endParaRPr/>
          </a:p>
        </p:txBody>
      </p:sp>
      <p:sp>
        <p:nvSpPr>
          <p:cNvPr id="656" name="Google Shape;656;p89"/>
          <p:cNvSpPr txBox="1"/>
          <p:nvPr/>
        </p:nvSpPr>
        <p:spPr>
          <a:xfrm>
            <a:off x="379101" y="1415846"/>
            <a:ext cx="8385798" cy="3520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3. </a:t>
            </a:r>
            <a:r>
              <a:rPr lang="zh-CN" sz="3200" b="0" i="0" u="none" strike="noStrike" cap="none">
                <a:solidFill>
                  <a:srgbClr val="FF4015"/>
                </a:solidFill>
                <a:latin typeface="SimHei"/>
                <a:ea typeface="SimHei"/>
                <a:cs typeface="SimHei"/>
                <a:sym typeface="SimHei"/>
              </a:rPr>
              <a:t>教会必须了解当地社区中人们的需求，以便延展教区事工。</a:t>
            </a: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教会在面对受苦的人时，应该以</a:t>
            </a:r>
            <a:r>
              <a:rPr lang="zh-CN" sz="3200" b="0" i="0" u="none" strike="noStrike" cap="none">
                <a:solidFill>
                  <a:srgbClr val="FF4015"/>
                </a:solidFill>
                <a:latin typeface="SimHei"/>
                <a:ea typeface="SimHei"/>
                <a:cs typeface="SimHei"/>
                <a:sym typeface="SimHei"/>
              </a:rPr>
              <a:t>实行怜悯和伸张正义</a:t>
            </a: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站在他们中间。</a:t>
            </a:r>
            <a:r>
              <a:rPr lang="zh-CN" sz="3200" b="0" i="0" u="none" strike="noStrike" cap="none">
                <a:solidFill>
                  <a:srgbClr val="FF4015"/>
                </a:solidFill>
                <a:latin typeface="SimHei"/>
                <a:ea typeface="SimHei"/>
                <a:cs typeface="SimHei"/>
                <a:sym typeface="SimHei"/>
              </a:rPr>
              <a:t>宣教包括宣讲福音和社会行动</a:t>
            </a: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，但是</a:t>
            </a:r>
            <a:r>
              <a:rPr lang="zh-CN" sz="3200" b="0" i="0" u="none" strike="noStrike" cap="none">
                <a:solidFill>
                  <a:srgbClr val="FF4015"/>
                </a:solidFill>
                <a:latin typeface="SimHei"/>
                <a:ea typeface="SimHei"/>
                <a:cs typeface="SimHei"/>
                <a:sym typeface="SimHei"/>
              </a:rPr>
              <a:t>传讲真理的权柄必须通过建立信任、活出门徒见证的方式来赢得。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Google Shape;661;p90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90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阻拦小子服侍的人</a:t>
            </a:r>
            <a:endParaRPr/>
          </a:p>
        </p:txBody>
      </p:sp>
      <p:sp>
        <p:nvSpPr>
          <p:cNvPr id="663" name="Google Shape;663;p90"/>
          <p:cNvSpPr txBox="1"/>
          <p:nvPr/>
        </p:nvSpPr>
        <p:spPr>
          <a:xfrm>
            <a:off x="379101" y="1415846"/>
            <a:ext cx="8385798" cy="237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4. </a:t>
            </a:r>
            <a:r>
              <a:rPr lang="zh-CN" sz="3200" b="0" i="0" u="none" strike="noStrike" cap="none">
                <a:solidFill>
                  <a:srgbClr val="FF4015"/>
                </a:solidFill>
                <a:latin typeface="SimHei"/>
                <a:ea typeface="SimHei"/>
                <a:cs typeface="SimHei"/>
                <a:sym typeface="SimHei"/>
              </a:rPr>
              <a:t>基督徒家庭拥有巨大的能力</a:t>
            </a: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，成为建立温馨关系和邀请人们进入的场所。这些社区可以</a:t>
            </a:r>
            <a:r>
              <a:rPr lang="zh-CN" sz="3200" b="0" i="0" u="none" strike="noStrike" cap="none">
                <a:solidFill>
                  <a:srgbClr val="FF4015"/>
                </a:solidFill>
                <a:latin typeface="SimHei"/>
                <a:ea typeface="SimHei"/>
                <a:cs typeface="SimHei"/>
                <a:sym typeface="SimHei"/>
              </a:rPr>
              <a:t>在信任的氛围中为信徒和非信徒充当“餐桌旁的教会”的角色。//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Google Shape;668;p91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91"/>
          <p:cNvSpPr txBox="1"/>
          <p:nvPr/>
        </p:nvSpPr>
        <p:spPr>
          <a:xfrm>
            <a:off x="379101" y="1415846"/>
            <a:ext cx="8385798" cy="4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神愿意兴起更多来人来参与事奉，正如摩西所说：「惟愿耶和华的百姓都受感说话！愿耶和华把他的灵降在他们身上！」（民11:29）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如果我们拦阻人奉耶稣的名事奉，下场很严重，耶稣说：「凡使这信我的一个小子跌倒的，倒不如把大磨石拴在这人的颈项上，扔在海里。」（可9:42）</a:t>
            </a:r>
            <a:endParaRPr/>
          </a:p>
        </p:txBody>
      </p:sp>
      <p:sp>
        <p:nvSpPr>
          <p:cNvPr id="670" name="Google Shape;670;p9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总结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" name="Google Shape;675;p92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92"/>
          <p:cNvSpPr txBox="1"/>
          <p:nvPr/>
        </p:nvSpPr>
        <p:spPr>
          <a:xfrm>
            <a:off x="379101" y="1415846"/>
            <a:ext cx="8385798" cy="3672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那属于1%的牧师/宣教士，如果限制99%人事奉的机会，应该在神面前悔改，我们应当释放信徒奉主名事奉的机会，无论在教会中，或是在世界当中。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那属于1%的牧师/宣教士应该是帮助的力量，而不是阻碍的力量。</a:t>
            </a:r>
            <a:endParaRPr/>
          </a:p>
        </p:txBody>
      </p:sp>
      <p:sp>
        <p:nvSpPr>
          <p:cNvPr id="677" name="Google Shape;677;p92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总结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p93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93"/>
          <p:cNvSpPr txBox="1"/>
          <p:nvPr/>
        </p:nvSpPr>
        <p:spPr>
          <a:xfrm>
            <a:off x="379101" y="1415846"/>
            <a:ext cx="8385798" cy="5057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引述《大使命现状报告》当中「欧洲区域报告」的内容，当中一个故事和大家分享：</a:t>
            </a:r>
            <a:r>
              <a:rPr lang="zh-CN" sz="23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//对于现今的年轻人来说，建立网络在线社区是一种本能，是实体社区的自然延伸。2023年，英国8-25岁的青少年中47%的人玩在线社区游戏。其中87%的人每周至少玩三次游戏。16今天的年轻人花几个小时在网上玩游戏，结交来自世界各地的朋友。2011年，11岁的丹尼尔决定与他的新网友分享基督，于是在Roblox这个网络游戏环境中建立了自己的教会。七年内，丹尼尔拥有了一个一万五千名年轻人的教会，这些人来自五十个不同国家。迄今为止，有超过54,000名会员。//</a:t>
            </a:r>
            <a:endParaRPr/>
          </a:p>
        </p:txBody>
      </p:sp>
      <p:sp>
        <p:nvSpPr>
          <p:cNvPr id="684" name="Google Shape;684;p93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总结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67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67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下放权力給小子服侍</a:t>
            </a:r>
            <a:endParaRPr/>
          </a:p>
        </p:txBody>
      </p:sp>
      <p:sp>
        <p:nvSpPr>
          <p:cNvPr id="497" name="Google Shape;497;p67"/>
          <p:cNvSpPr txBox="1"/>
          <p:nvPr/>
        </p:nvSpPr>
        <p:spPr>
          <a:xfrm>
            <a:off x="379101" y="1415846"/>
            <a:ext cx="8385798" cy="4244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旧约：民11章，摩西承担不了事奉的担子，甚至向神求死，神就回应他，叫他从长老中招70人来，神的灵便降临在他们身上，一同分担工作。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新约：雅5章，也提到教会中有人病了，就可以请长老为他们祷告，义人的祷告大有功效。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94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94"/>
          <p:cNvSpPr txBox="1"/>
          <p:nvPr/>
        </p:nvSpPr>
        <p:spPr>
          <a:xfrm>
            <a:off x="379101" y="1415846"/>
            <a:ext cx="8385798" cy="465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引述《大使命现状报告》当中「欧洲区域报告」的内容，当中一个故事和大家分享：</a:t>
            </a:r>
            <a:r>
              <a:rPr lang="zh-CN" sz="23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//一个十几岁的孩子和成千上万的年轻人一起建立了教会。这说明许多年轻人并非对基督不感兴趣，可能只是对传统的教会模式不感兴趣。正如保罗使用他所处时代的媒介来指导、教导、甚至远距离门训一样，我们相信新的教会的表达方式在Web3.0的空间里是有一席之地的。在不抛弃传统教会模式的前提下，我们是否可以鼓励混合型教会模式，让一些人在在线网络中相遇，另一些人在现实生活中聚会?//</a:t>
            </a:r>
            <a:endParaRPr/>
          </a:p>
        </p:txBody>
      </p:sp>
      <p:sp>
        <p:nvSpPr>
          <p:cNvPr id="691" name="Google Shape;691;p94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总结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95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Google Shape;697;p95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总结</a:t>
            </a:r>
            <a:endParaRPr/>
          </a:p>
        </p:txBody>
      </p:sp>
      <p:sp>
        <p:nvSpPr>
          <p:cNvPr id="698" name="Google Shape;698;p95"/>
          <p:cNvSpPr txBox="1"/>
          <p:nvPr/>
        </p:nvSpPr>
        <p:spPr>
          <a:xfrm>
            <a:off x="1276053" y="2055854"/>
            <a:ext cx="676082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600" u="sng">
                <a:solidFill>
                  <a:srgbClr val="0061FE"/>
                </a:solidFill>
                <a:latin typeface="SimHei"/>
                <a:ea typeface="SimHei"/>
                <a:cs typeface="SimHei"/>
                <a:sym typeface="SimHe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https://youtube.com/watch?v=N0IImB0gItI</a:t>
            </a:r>
            <a:endParaRPr/>
          </a:p>
        </p:txBody>
      </p:sp>
      <p:sp>
        <p:nvSpPr>
          <p:cNvPr id="699" name="Google Shape;699;p95"/>
          <p:cNvSpPr txBox="1"/>
          <p:nvPr/>
        </p:nvSpPr>
        <p:spPr>
          <a:xfrm>
            <a:off x="3410510" y="3056316"/>
            <a:ext cx="1902183" cy="74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600">
                <a:solidFill>
                  <a:srgbClr val="0061FE"/>
                </a:solidFill>
                <a:latin typeface="SimHei"/>
                <a:ea typeface="SimHei"/>
                <a:cs typeface="SimHei"/>
                <a:sym typeface="SimHei"/>
              </a:rPr>
              <a:t>（0-4分鈡）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68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68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下放权力給小子服侍</a:t>
            </a:r>
            <a:endParaRPr/>
          </a:p>
        </p:txBody>
      </p:sp>
      <p:sp>
        <p:nvSpPr>
          <p:cNvPr id="504" name="Google Shape;504;p68"/>
          <p:cNvSpPr txBox="1"/>
          <p:nvPr/>
        </p:nvSpPr>
        <p:spPr>
          <a:xfrm>
            <a:off x="379101" y="1415846"/>
            <a:ext cx="8385798" cy="4968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福音书：可9章，门徒阻止那没有跟随耶稣的人，奉耶稣的名赶鬼，耶稣叫门徒不要禁止，因为「不敌挡我们的，就是帮助我们的」。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门徒这样拦阻了他奉耶稣的名赶鬼，这小子就有可能在信仰上跌倒了。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然后耶稣便谈到使小子在信仰上跌倒的严重后果。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69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69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下放权力給小子服侍</a:t>
            </a:r>
            <a:endParaRPr/>
          </a:p>
        </p:txBody>
      </p:sp>
      <p:sp>
        <p:nvSpPr>
          <p:cNvPr id="511" name="Google Shape;511;p69"/>
          <p:cNvSpPr txBox="1"/>
          <p:nvPr/>
        </p:nvSpPr>
        <p:spPr>
          <a:xfrm>
            <a:off x="379101" y="1415846"/>
            <a:ext cx="8385798" cy="237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第一，我们看到团队事奉的重要性！当摩西一人无法承担时，神安排70位长老扶助摩西；当教会分散各地，耶稣的门徒也在各地设立长老，为信徒的需要祷告。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70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70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下放权力給小子服侍</a:t>
            </a:r>
            <a:endParaRPr/>
          </a:p>
        </p:txBody>
      </p:sp>
      <p:sp>
        <p:nvSpPr>
          <p:cNvPr id="518" name="Google Shape;518;p70"/>
          <p:cNvSpPr txBox="1"/>
          <p:nvPr/>
        </p:nvSpPr>
        <p:spPr>
          <a:xfrm>
            <a:off x="379101" y="1415846"/>
            <a:ext cx="8385798" cy="4701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第二，这70位长老能力不会比摩西差；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早期教会分散各地的长老，也不会不及耶稣的门徒；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没有跟随成为耶稣门徒的小子，只要他愿意奉耶稣的赶鬼，也一样有效果。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领受同一位圣灵。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雅各的提醒以利亚和我们都是一样的。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71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7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下放权力給小子服侍</a:t>
            </a:r>
            <a:endParaRPr/>
          </a:p>
        </p:txBody>
      </p:sp>
      <p:sp>
        <p:nvSpPr>
          <p:cNvPr id="525" name="Google Shape;525;p71"/>
          <p:cNvSpPr txBox="1"/>
          <p:nvPr/>
        </p:nvSpPr>
        <p:spPr>
          <a:xfrm>
            <a:off x="379101" y="1415846"/>
            <a:ext cx="8385798" cy="195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恶性循环是只请有经验的人去事奉⋯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有事奉经验的人也曾经是一个新手，只是因为不怕失败，大家又给予机会而已。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72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72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下放权力給小子服侍</a:t>
            </a:r>
            <a:endParaRPr/>
          </a:p>
        </p:txBody>
      </p:sp>
      <p:sp>
        <p:nvSpPr>
          <p:cNvPr id="532" name="Google Shape;532;p72"/>
          <p:cNvSpPr txBox="1"/>
          <p:nvPr/>
        </p:nvSpPr>
        <p:spPr>
          <a:xfrm>
            <a:off x="379101" y="1415846"/>
            <a:ext cx="8385798" cy="4549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读神学前发生的事情。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在福音营中分担了福音的工作。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向家人传福音上，也只有信徒可以向自己的家人传福音。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牧师传道当然有他们的价值，在专职化的同时，却不能取代了信徒的事奉，信徒的事奉不是次等的。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73" descr="图片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73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rPr>
              <a:t>下放权力給小子服侍</a:t>
            </a:r>
            <a:endParaRPr/>
          </a:p>
        </p:txBody>
      </p:sp>
      <p:sp>
        <p:nvSpPr>
          <p:cNvPr id="539" name="Google Shape;539;p73"/>
          <p:cNvSpPr txBox="1"/>
          <p:nvPr/>
        </p:nvSpPr>
        <p:spPr>
          <a:xfrm>
            <a:off x="379101" y="1415846"/>
            <a:ext cx="8385798" cy="4396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701842" marR="0" lvl="1" indent="-320842" algn="l" rtl="0">
              <a:spcBef>
                <a:spcPts val="0"/>
              </a:spcBef>
              <a:spcAft>
                <a:spcPts val="0"/>
              </a:spcAft>
              <a:buClr>
                <a:srgbClr val="FF4015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rgbClr val="FF4015"/>
                </a:solidFill>
                <a:latin typeface="SimHei"/>
                <a:ea typeface="SimHei"/>
                <a:cs typeface="SimHei"/>
                <a:sym typeface="SimHei"/>
              </a:rPr>
              <a:t>原则上</a:t>
            </a: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，每一个信徒都可以施行洗礼和圣餐。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由于</a:t>
            </a:r>
            <a:r>
              <a:rPr lang="zh-CN" sz="3200" b="0" i="0" u="none" strike="noStrike" cap="none">
                <a:solidFill>
                  <a:srgbClr val="FF4015"/>
                </a:solidFill>
                <a:latin typeface="SimHei"/>
                <a:ea typeface="SimHei"/>
                <a:cs typeface="SimHei"/>
                <a:sym typeface="SimHei"/>
              </a:rPr>
              <a:t>认受性</a:t>
            </a: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问题，通常的情况下，还是由牧师施行，</a:t>
            </a:r>
            <a:endParaRPr/>
          </a:p>
          <a:p>
            <a:pPr marL="701842" marR="0" lvl="1" indent="-32084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mHei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但在</a:t>
            </a:r>
            <a:r>
              <a:rPr lang="zh-CN" sz="3200" b="0" i="0" u="none" strike="noStrike" cap="none">
                <a:solidFill>
                  <a:srgbClr val="FF4015"/>
                </a:solidFill>
                <a:latin typeface="SimHei"/>
                <a:ea typeface="SimHei"/>
                <a:cs typeface="SimHei"/>
                <a:sym typeface="SimHei"/>
              </a:rPr>
              <a:t>紧急情况下</a:t>
            </a:r>
            <a:r>
              <a:rPr lang="zh-CN" sz="3200" b="0" i="0" u="none" strike="noStrike" cap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，你身处的地方找不到牧师，信徒绝对可以施洗，然后再报告你教会的牧师及教会进行确认。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3943</Words>
  <Application>Microsoft Office PowerPoint</Application>
  <PresentationFormat>Bildschirmpräsentation (4:3)</PresentationFormat>
  <Paragraphs>158</Paragraphs>
  <Slides>31</Slides>
  <Notes>31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5" baseType="lpstr">
      <vt:lpstr>SimHei</vt:lpstr>
      <vt:lpstr>Arial</vt:lpstr>
      <vt:lpstr>Times New Roman</vt:lpstr>
      <vt:lpstr>Office 主题​​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siqi D</dc:creator>
  <cp:lastModifiedBy>Dongdong Hu</cp:lastModifiedBy>
  <cp:revision>1</cp:revision>
  <dcterms:created xsi:type="dcterms:W3CDTF">2023-03-17T14:22:59Z</dcterms:created>
  <dcterms:modified xsi:type="dcterms:W3CDTF">2024-10-01T22:34:42Z</dcterms:modified>
</cp:coreProperties>
</file>