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1975" r:id="rId3"/>
    <p:sldId id="21976" r:id="rId4"/>
    <p:sldId id="21977" r:id="rId5"/>
    <p:sldId id="21978" r:id="rId6"/>
    <p:sldId id="21979" r:id="rId7"/>
    <p:sldId id="21980" r:id="rId8"/>
    <p:sldId id="2198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71" autoAdjust="0"/>
    <p:restoredTop sz="85374" autoAdjust="0"/>
  </p:normalViewPr>
  <p:slideViewPr>
    <p:cSldViewPr snapToGrid="0">
      <p:cViewPr varScale="1">
        <p:scale>
          <a:sx n="138" d="100"/>
          <a:sy n="138" d="100"/>
        </p:scale>
        <p:origin x="235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2025/5/19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1B1BCC-1A72-3C63-095A-F01CDB1CF7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>
            <a:extLst>
              <a:ext uri="{FF2B5EF4-FFF2-40B4-BE49-F238E27FC236}">
                <a16:creationId xmlns:a16="http://schemas.microsoft.com/office/drawing/2014/main" id="{07D518B4-8C25-CAA8-AB9A-E00CF2C1C6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>
            <a:extLst>
              <a:ext uri="{FF2B5EF4-FFF2-40B4-BE49-F238E27FC236}">
                <a16:creationId xmlns:a16="http://schemas.microsoft.com/office/drawing/2014/main" id="{2C6FEB9F-45CF-0A25-999C-558038D1D53E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328719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2025/5/19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A98BB0-8817-D3F0-C370-8F48FC40CC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图片 8" descr="图片 8">
            <a:extLst>
              <a:ext uri="{FF2B5EF4-FFF2-40B4-BE49-F238E27FC236}">
                <a16:creationId xmlns:a16="http://schemas.microsoft.com/office/drawing/2014/main" id="{EB2A92A4-6410-5EDD-E6CB-9B6354091A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el 1">
            <a:extLst>
              <a:ext uri="{FF2B5EF4-FFF2-40B4-BE49-F238E27FC236}">
                <a16:creationId xmlns:a16="http://schemas.microsoft.com/office/drawing/2014/main" id="{1CA83366-C5E8-38F9-36AB-A576FBB1DEA9}"/>
              </a:ext>
            </a:extLst>
          </p:cNvPr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讲道</a:t>
            </a:r>
          </a:p>
        </p:txBody>
      </p:sp>
      <p:sp>
        <p:nvSpPr>
          <p:cNvPr id="96" name="Inhaltsplatzhalter 2">
            <a:extLst>
              <a:ext uri="{FF2B5EF4-FFF2-40B4-BE49-F238E27FC236}">
                <a16:creationId xmlns:a16="http://schemas.microsoft.com/office/drawing/2014/main" id="{B8A9B866-7068-DE77-EA55-5917CE2CB64C}"/>
              </a:ext>
            </a:extLst>
          </p:cNvPr>
          <p:cNvSpPr txBox="1"/>
          <p:nvPr/>
        </p:nvSpPr>
        <p:spPr>
          <a:xfrm>
            <a:off x="44279" y="2413338"/>
            <a:ext cx="9054001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 defTabSz="914400">
              <a:defRPr sz="60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CN" altLang="en-US" dirty="0"/>
              <a:t>唯独基督 拯救更新</a:t>
            </a:r>
            <a:endParaRPr lang="en-US" altLang="zh-CN" dirty="0"/>
          </a:p>
        </p:txBody>
      </p:sp>
      <p:sp>
        <p:nvSpPr>
          <p:cNvPr id="97" name="Inhaltsplatzhalter 2">
            <a:extLst>
              <a:ext uri="{FF2B5EF4-FFF2-40B4-BE49-F238E27FC236}">
                <a16:creationId xmlns:a16="http://schemas.microsoft.com/office/drawing/2014/main" id="{0DEFDC74-444F-B10B-2328-D4996DEAF0D7}"/>
              </a:ext>
            </a:extLst>
          </p:cNvPr>
          <p:cNvSpPr txBox="1"/>
          <p:nvPr/>
        </p:nvSpPr>
        <p:spPr>
          <a:xfrm>
            <a:off x="45000" y="3692118"/>
            <a:ext cx="9054000" cy="1231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讲道</a:t>
            </a:r>
            <a:r>
              <a:rPr dirty="0"/>
              <a:t>：</a:t>
            </a:r>
            <a:r>
              <a:rPr lang="zh-CN" altLang="en-US" dirty="0"/>
              <a:t>区舜欣</a:t>
            </a:r>
            <a:r>
              <a:rPr dirty="0"/>
              <a:t> </a:t>
            </a:r>
            <a:r>
              <a:rPr lang="zh-CN" altLang="en-US" dirty="0"/>
              <a:t>传道</a:t>
            </a:r>
            <a:endParaRPr dirty="0"/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dirty="0"/>
              <a:t>经文：徒</a:t>
            </a:r>
            <a:r>
              <a:rPr lang="en-US" altLang="zh-CN" dirty="0"/>
              <a:t>4</a:t>
            </a:r>
            <a:r>
              <a:rPr dirty="0"/>
              <a:t>:1-2</a:t>
            </a:r>
            <a:r>
              <a:rPr lang="en-US" altLang="zh-CN" dirty="0"/>
              <a:t>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46311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B12670-92A4-2EC5-2284-E32AC15D26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9D7950-0B88-9B0A-5213-6704FF1CB0B1}"/>
              </a:ext>
            </a:extLst>
          </p:cNvPr>
          <p:cNvSpPr txBox="1"/>
          <p:nvPr/>
        </p:nvSpPr>
        <p:spPr>
          <a:xfrm>
            <a:off x="1047600" y="231236"/>
            <a:ext cx="8096399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zh-CN" altLang="en-US" sz="3600" dirty="0">
                <a:solidFill>
                  <a:schemeClr val="accent5">
                    <a:lumMod val="75000"/>
                  </a:schemeClr>
                </a:solidFill>
              </a:rPr>
              <a:t>唯独基督 拯救更新</a:t>
            </a:r>
            <a:endParaRPr lang="en-US" altLang="zh-CN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474DF1-AABF-6D39-B903-534270A3BF79}"/>
              </a:ext>
            </a:extLst>
          </p:cNvPr>
          <p:cNvSpPr txBox="1"/>
          <p:nvPr/>
        </p:nvSpPr>
        <p:spPr>
          <a:xfrm>
            <a:off x="3708400" y="1671561"/>
            <a:ext cx="5308300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 algn="l" fontAlgn="t">
              <a:buFont typeface="+mj-lt"/>
              <a:buAutoNum type="arabicPeriod"/>
            </a:pPr>
            <a:r>
              <a:rPr lang="zh-CN" altLang="en-US" sz="2800" b="0" i="0" dirty="0">
                <a:effectLst/>
                <a:latin typeface="Arial" panose="020B0604020202020204" pitchFamily="34" charset="0"/>
              </a:rPr>
              <a:t>使徒对百姓说话的时候，祭司们和守殿官，并撒都该人忽然来了。 </a:t>
            </a:r>
          </a:p>
          <a:p>
            <a:pPr marL="742950" indent="-742950" algn="l" fontAlgn="t">
              <a:buFont typeface="+mj-lt"/>
              <a:buAutoNum type="arabicPeriod"/>
            </a:pPr>
            <a:r>
              <a:rPr lang="zh-CN" altLang="en-US" sz="2800" b="0" i="0" dirty="0">
                <a:effectLst/>
                <a:latin typeface="Arial" panose="020B0604020202020204" pitchFamily="34" charset="0"/>
              </a:rPr>
              <a:t>因他们教训百姓，本着耶稣，传说死人复活，就很烦恼， </a:t>
            </a:r>
          </a:p>
          <a:p>
            <a:pPr marL="742950" indent="-742950" algn="l" fontAlgn="t">
              <a:buFont typeface="+mj-lt"/>
              <a:buAutoNum type="arabicPeriod"/>
            </a:pPr>
            <a:r>
              <a:rPr lang="zh-CN" altLang="en-US" sz="2800" b="0" i="0" dirty="0">
                <a:effectLst/>
                <a:latin typeface="Arial" panose="020B0604020202020204" pitchFamily="34" charset="0"/>
              </a:rPr>
              <a:t>于是下手拿住他们；因为天已经晚了，就把他们押到第二天。 </a:t>
            </a:r>
          </a:p>
          <a:p>
            <a:pPr marL="742950" indent="-742950" algn="l" fontAlgn="t">
              <a:buFont typeface="+mj-lt"/>
              <a:buAutoNum type="arabicPeriod"/>
            </a:pPr>
            <a:r>
              <a:rPr lang="zh-CN" altLang="en-US" sz="2800" b="0" i="0" dirty="0">
                <a:effectLst/>
                <a:latin typeface="Arial" panose="020B0604020202020204" pitchFamily="34" charset="0"/>
              </a:rPr>
              <a:t>但听道之人有许多信的，男丁数目约到五千。</a:t>
            </a:r>
          </a:p>
          <a:p>
            <a:pPr marL="742950" indent="-742950" algn="l" fontAlgn="t">
              <a:buFont typeface="+mj-lt"/>
              <a:buAutoNum type="arabicPeriod" startAt="11"/>
            </a:pPr>
            <a:endParaRPr lang="zh-CN" altLang="en-US" sz="36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80FBDAC-7F1D-341C-D51B-B7C1FD9A29E5}"/>
              </a:ext>
            </a:extLst>
          </p:cNvPr>
          <p:cNvSpPr txBox="1"/>
          <p:nvPr/>
        </p:nvSpPr>
        <p:spPr>
          <a:xfrm>
            <a:off x="127300" y="2190135"/>
            <a:ext cx="3803500" cy="2477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kumimoji="1" lang="zh-CN" altLang="en-US" sz="3600" dirty="0"/>
              <a:t>传扬复活基督</a:t>
            </a:r>
            <a:endParaRPr kumimoji="1" lang="en-US" altLang="zh-CN" sz="36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3600" dirty="0"/>
              <a:t>要主动传扬</a:t>
            </a:r>
            <a:endParaRPr kumimoji="1" lang="en-US" altLang="zh-CN" sz="36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3600" dirty="0"/>
              <a:t>要甘付代价</a:t>
            </a:r>
          </a:p>
        </p:txBody>
      </p:sp>
    </p:spTree>
    <p:extLst>
      <p:ext uri="{BB962C8B-B14F-4D97-AF65-F5344CB8AC3E}">
        <p14:creationId xmlns:p14="http://schemas.microsoft.com/office/powerpoint/2010/main" val="2324220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CA855C-EFCF-26B1-7723-2D9E12DA2A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5D4776-FBC5-1BE1-33F7-B6B6112B82FF}"/>
              </a:ext>
            </a:extLst>
          </p:cNvPr>
          <p:cNvSpPr txBox="1"/>
          <p:nvPr/>
        </p:nvSpPr>
        <p:spPr>
          <a:xfrm>
            <a:off x="1047600" y="231236"/>
            <a:ext cx="8096399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zh-CN" altLang="en-US" sz="3600" dirty="0">
                <a:solidFill>
                  <a:schemeClr val="accent5">
                    <a:lumMod val="75000"/>
                  </a:schemeClr>
                </a:solidFill>
              </a:rPr>
              <a:t>唯独基督 拯救更新</a:t>
            </a:r>
            <a:endParaRPr lang="en-US" altLang="zh-CN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A8E80A-790F-7569-56F1-4C23AFB5D560}"/>
              </a:ext>
            </a:extLst>
          </p:cNvPr>
          <p:cNvSpPr txBox="1"/>
          <p:nvPr/>
        </p:nvSpPr>
        <p:spPr>
          <a:xfrm>
            <a:off x="3708400" y="2004586"/>
            <a:ext cx="530830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 algn="l" fontAlgn="t">
              <a:buFont typeface="+mj-lt"/>
              <a:buAutoNum type="arabicPeriod" startAt="5"/>
            </a:pPr>
            <a:r>
              <a:rPr lang="zh-CN" altLang="en-US" sz="2800" b="0" i="0" dirty="0">
                <a:effectLst/>
                <a:latin typeface="Arial" panose="020B0604020202020204" pitchFamily="34" charset="0"/>
              </a:rPr>
              <a:t>第二天，官府、长老，和文士在耶路撒冷聚会， </a:t>
            </a:r>
          </a:p>
          <a:p>
            <a:pPr marL="742950" indent="-742950" algn="l" fontAlgn="t">
              <a:buFont typeface="+mj-lt"/>
              <a:buAutoNum type="arabicPeriod" startAt="5"/>
            </a:pPr>
            <a:r>
              <a:rPr lang="zh-CN" altLang="en-US" sz="2800" b="0" i="0" dirty="0">
                <a:effectLst/>
                <a:latin typeface="Arial" panose="020B0604020202020204" pitchFamily="34" charset="0"/>
              </a:rPr>
              <a:t>又有大祭司亚那和该亚法、约翰、亚历山大，并大祭司的亲族都在那里， </a:t>
            </a:r>
          </a:p>
          <a:p>
            <a:pPr marL="742950" indent="-742950" algn="l" fontAlgn="t">
              <a:buFont typeface="+mj-lt"/>
              <a:buAutoNum type="arabicPeriod" startAt="5"/>
            </a:pPr>
            <a:r>
              <a:rPr lang="zh-CN" altLang="en-US" sz="2800" b="0" i="0" dirty="0">
                <a:effectLst/>
                <a:latin typeface="Arial" panose="020B0604020202020204" pitchFamily="34" charset="0"/>
              </a:rPr>
              <a:t>叫使徒站在当中，就问他们说：“你们用什么能力，奉谁的名做这事呢？” </a:t>
            </a:r>
          </a:p>
          <a:p>
            <a:pPr marL="742950" indent="-742950" algn="l" fontAlgn="t">
              <a:buFont typeface="+mj-lt"/>
              <a:buAutoNum type="arabicPeriod" startAt="11"/>
            </a:pPr>
            <a:endParaRPr lang="zh-CN" altLang="en-US" sz="36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5FDBEE7-3799-BF88-7CF1-870851A2D210}"/>
              </a:ext>
            </a:extLst>
          </p:cNvPr>
          <p:cNvSpPr txBox="1"/>
          <p:nvPr/>
        </p:nvSpPr>
        <p:spPr>
          <a:xfrm>
            <a:off x="127300" y="2190135"/>
            <a:ext cx="3803500" cy="2477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kumimoji="1" lang="zh-CN" altLang="en-US" sz="3600" dirty="0"/>
              <a:t>传扬复活基督</a:t>
            </a:r>
            <a:endParaRPr kumimoji="1" lang="en-US" altLang="zh-CN" sz="36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3600" dirty="0"/>
              <a:t>要主动传扬</a:t>
            </a:r>
            <a:endParaRPr kumimoji="1" lang="en-US" altLang="zh-CN" sz="36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3600" dirty="0"/>
              <a:t>要甘付代价</a:t>
            </a:r>
          </a:p>
        </p:txBody>
      </p:sp>
    </p:spTree>
    <p:extLst>
      <p:ext uri="{BB962C8B-B14F-4D97-AF65-F5344CB8AC3E}">
        <p14:creationId xmlns:p14="http://schemas.microsoft.com/office/powerpoint/2010/main" val="3022336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5D5B2-1DAF-82C3-C5FE-09A866C4D8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8D7A61-0B09-4FF3-CB9E-76CD0C7A8D89}"/>
              </a:ext>
            </a:extLst>
          </p:cNvPr>
          <p:cNvSpPr txBox="1"/>
          <p:nvPr/>
        </p:nvSpPr>
        <p:spPr>
          <a:xfrm>
            <a:off x="1047600" y="231236"/>
            <a:ext cx="8096399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zh-CN" altLang="en-US" sz="3600" dirty="0">
                <a:solidFill>
                  <a:schemeClr val="accent5">
                    <a:lumMod val="75000"/>
                  </a:schemeClr>
                </a:solidFill>
              </a:rPr>
              <a:t>唯独基督 拯救更新</a:t>
            </a:r>
            <a:endParaRPr lang="en-US" altLang="zh-CN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83B49C-A31F-40B4-76CC-972C75FABE61}"/>
              </a:ext>
            </a:extLst>
          </p:cNvPr>
          <p:cNvSpPr txBox="1"/>
          <p:nvPr/>
        </p:nvSpPr>
        <p:spPr>
          <a:xfrm>
            <a:off x="3930800" y="1397239"/>
            <a:ext cx="508590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 algn="l" fontAlgn="t">
              <a:buFont typeface="+mj-lt"/>
              <a:buAutoNum type="arabicPeriod" startAt="8"/>
            </a:pPr>
            <a:r>
              <a:rPr lang="zh-CN" altLang="en-US" sz="2800" b="0" i="0" dirty="0">
                <a:effectLst/>
                <a:latin typeface="Arial" panose="020B0604020202020204" pitchFamily="34" charset="0"/>
              </a:rPr>
              <a:t>那时彼得被圣灵充满，对他们说：</a:t>
            </a:r>
            <a:endParaRPr lang="en-US" altLang="zh-CN" sz="2800" b="0" i="0" dirty="0">
              <a:effectLst/>
              <a:latin typeface="Arial" panose="020B0604020202020204" pitchFamily="34" charset="0"/>
            </a:endParaRPr>
          </a:p>
          <a:p>
            <a:pPr marL="742950" indent="-742950" algn="l" fontAlgn="t">
              <a:buFont typeface="+mj-lt"/>
              <a:buAutoNum type="arabicPeriod" startAt="9"/>
            </a:pPr>
            <a:r>
              <a:rPr lang="zh-CN" altLang="en-US" sz="2800" b="0" i="0" dirty="0">
                <a:effectLst/>
                <a:latin typeface="+mn-ea"/>
              </a:rPr>
              <a:t>“治民的官府和长老啊，倘若今日因为在残疾人身上所行的善事查问我们他是怎么得了痊愈， </a:t>
            </a:r>
          </a:p>
          <a:p>
            <a:pPr marL="742950" indent="-742950" algn="l" fontAlgn="t">
              <a:buFont typeface="+mj-lt"/>
              <a:buAutoNum type="arabicPeriod" startAt="9"/>
            </a:pPr>
            <a:r>
              <a:rPr lang="zh-CN" altLang="en-US" sz="2800" b="0" i="0" dirty="0">
                <a:effectLst/>
                <a:latin typeface="+mn-ea"/>
              </a:rPr>
              <a:t>你们众人和以色列百姓都当知道，站在你们面前的这人得痊愈是因你们所钉十字架、 神叫他从死里复活的拿撒勒人耶稣基督的名。</a:t>
            </a:r>
          </a:p>
          <a:p>
            <a:pPr marL="742950" indent="-742950" algn="l" fontAlgn="t">
              <a:buFont typeface="+mj-lt"/>
              <a:buAutoNum type="arabicPeriod" startAt="5"/>
            </a:pPr>
            <a:endParaRPr lang="zh-CN" altLang="en-US" sz="2800" b="0" i="0" dirty="0">
              <a:effectLst/>
              <a:latin typeface="Arial" panose="020B0604020202020204" pitchFamily="34" charset="0"/>
            </a:endParaRPr>
          </a:p>
          <a:p>
            <a:pPr marL="742950" indent="-742950" algn="l" fontAlgn="t">
              <a:buFont typeface="+mj-lt"/>
              <a:buAutoNum type="arabicPeriod" startAt="11"/>
            </a:pPr>
            <a:endParaRPr lang="zh-CN" altLang="en-US" sz="36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255FBEE-DB72-A1A5-C09B-F03B34AC52C2}"/>
              </a:ext>
            </a:extLst>
          </p:cNvPr>
          <p:cNvSpPr txBox="1"/>
          <p:nvPr/>
        </p:nvSpPr>
        <p:spPr>
          <a:xfrm>
            <a:off x="127300" y="2152035"/>
            <a:ext cx="3803500" cy="3308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 startAt="2"/>
            </a:pPr>
            <a:r>
              <a:rPr kumimoji="1" lang="zh-CN" altLang="en-US" sz="3600" dirty="0"/>
              <a:t>高举唯独基督</a:t>
            </a:r>
            <a:endParaRPr kumimoji="1" lang="en-US" altLang="zh-CN" sz="36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3600" dirty="0"/>
              <a:t>要智慧应对</a:t>
            </a:r>
            <a:endParaRPr kumimoji="1" lang="en-US" altLang="zh-CN" sz="36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3600" dirty="0"/>
              <a:t>要信念坚定</a:t>
            </a:r>
            <a:endParaRPr kumimoji="1" lang="en-US" altLang="zh-CN" sz="36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3600" dirty="0"/>
              <a:t>要生命更新</a:t>
            </a:r>
          </a:p>
        </p:txBody>
      </p:sp>
    </p:spTree>
    <p:extLst>
      <p:ext uri="{BB962C8B-B14F-4D97-AF65-F5344CB8AC3E}">
        <p14:creationId xmlns:p14="http://schemas.microsoft.com/office/powerpoint/2010/main" val="3655011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886051-D114-FA38-1095-9B7D4D368D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B3621E-DD94-7307-DFFF-69AB7A580D51}"/>
              </a:ext>
            </a:extLst>
          </p:cNvPr>
          <p:cNvSpPr txBox="1"/>
          <p:nvPr/>
        </p:nvSpPr>
        <p:spPr>
          <a:xfrm>
            <a:off x="1047600" y="231236"/>
            <a:ext cx="8096399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zh-CN" altLang="en-US" sz="3600" dirty="0">
                <a:solidFill>
                  <a:schemeClr val="accent5">
                    <a:lumMod val="75000"/>
                  </a:schemeClr>
                </a:solidFill>
              </a:rPr>
              <a:t>唯独基督 拯救更新</a:t>
            </a:r>
            <a:endParaRPr lang="en-US" altLang="zh-CN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9F5145-0CA8-FED7-48D2-F445F5B4A0F4}"/>
              </a:ext>
            </a:extLst>
          </p:cNvPr>
          <p:cNvSpPr txBox="1"/>
          <p:nvPr/>
        </p:nvSpPr>
        <p:spPr>
          <a:xfrm>
            <a:off x="3930800" y="1176159"/>
            <a:ext cx="5085900" cy="7681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 algn="l" fontAlgn="t">
              <a:spcBef>
                <a:spcPts val="375"/>
              </a:spcBef>
              <a:spcAft>
                <a:spcPts val="1125"/>
              </a:spcAft>
              <a:buFont typeface="+mj-lt"/>
              <a:buAutoNum type="arabicPeriod" startAt="11"/>
            </a:pPr>
            <a:r>
              <a:rPr lang="zh-CN" altLang="en-US" sz="2800" b="0" i="0" dirty="0">
                <a:effectLst/>
                <a:latin typeface="Arial" panose="020B0604020202020204" pitchFamily="34" charset="0"/>
              </a:rPr>
              <a:t>他是你们匠人所弃的石头，已成了房角的头块石头。</a:t>
            </a:r>
          </a:p>
          <a:p>
            <a:pPr marL="742950" indent="-742950" algn="l" fontAlgn="t">
              <a:buFont typeface="+mj-lt"/>
              <a:buAutoNum type="arabicPeriod" startAt="11"/>
            </a:pPr>
            <a:r>
              <a:rPr lang="zh-CN" altLang="en-US" sz="2800" b="0" i="0" dirty="0">
                <a:effectLst/>
                <a:latin typeface="Arial" panose="020B0604020202020204" pitchFamily="34" charset="0"/>
              </a:rPr>
              <a:t>除他以外，别无拯救；因为在天下人间，没有赐下别的名，我们可以靠着得救。” </a:t>
            </a:r>
            <a:endParaRPr lang="en-US" altLang="zh-CN" sz="2800" b="0" i="0" dirty="0">
              <a:effectLst/>
              <a:latin typeface="Arial" panose="020B0604020202020204" pitchFamily="34" charset="0"/>
            </a:endParaRPr>
          </a:p>
          <a:p>
            <a:pPr marL="742950" indent="-742950" fontAlgn="t">
              <a:buFont typeface="+mj-lt"/>
              <a:buAutoNum type="arabicPeriod" startAt="11"/>
            </a:pPr>
            <a:r>
              <a:rPr lang="zh-CN" altLang="en-US" sz="2800" b="0" i="0" dirty="0">
                <a:effectLst/>
                <a:latin typeface="Arial" panose="020B0604020202020204" pitchFamily="34" charset="0"/>
              </a:rPr>
              <a:t>他们见彼得、约翰的胆量，又看出他们原是没有学问的小民，就希奇，认明他们是跟过耶稣的；</a:t>
            </a:r>
            <a:endParaRPr lang="en-US" altLang="zh-CN" sz="2800" b="0" i="0" dirty="0">
              <a:effectLst/>
              <a:latin typeface="Arial" panose="020B0604020202020204" pitchFamily="34" charset="0"/>
            </a:endParaRPr>
          </a:p>
          <a:p>
            <a:pPr marL="742950" indent="-742950" fontAlgn="t">
              <a:buFont typeface="+mj-lt"/>
              <a:buAutoNum type="arabicPeriod" startAt="11"/>
            </a:pPr>
            <a:r>
              <a:rPr lang="zh-CN" altLang="en-US" sz="2800" b="0" i="0" dirty="0">
                <a:effectLst/>
                <a:latin typeface="+mn-ea"/>
              </a:rPr>
              <a:t>又看见那治好了的人和他们一同站着，就无话可驳。 </a:t>
            </a:r>
          </a:p>
          <a:p>
            <a:pPr marL="742950" indent="-742950" fontAlgn="t">
              <a:buFont typeface="+mj-lt"/>
              <a:buAutoNum type="arabicPeriod" startAt="11"/>
            </a:pPr>
            <a:endParaRPr lang="zh-CN" altLang="en-US" sz="2800" b="0" i="0" dirty="0">
              <a:effectLst/>
              <a:latin typeface="Arial" panose="020B0604020202020204" pitchFamily="34" charset="0"/>
            </a:endParaRPr>
          </a:p>
          <a:p>
            <a:pPr marL="742950" indent="-742950" algn="l" fontAlgn="t">
              <a:buFont typeface="+mj-lt"/>
              <a:buAutoNum type="arabicPeriod" startAt="11"/>
            </a:pPr>
            <a:endParaRPr lang="en-US" altLang="zh-CN" sz="2800" b="0" i="0" dirty="0">
              <a:effectLst/>
              <a:latin typeface="Arial" panose="020B0604020202020204" pitchFamily="34" charset="0"/>
            </a:endParaRPr>
          </a:p>
          <a:p>
            <a:pPr marL="742950" indent="-742950" algn="l" fontAlgn="t">
              <a:buFont typeface="+mj-lt"/>
              <a:buAutoNum type="arabicPeriod" startAt="5"/>
            </a:pPr>
            <a:endParaRPr lang="zh-CN" altLang="en-US" sz="2800" b="0" i="0" dirty="0">
              <a:effectLst/>
              <a:latin typeface="Arial" panose="020B0604020202020204" pitchFamily="34" charset="0"/>
            </a:endParaRPr>
          </a:p>
          <a:p>
            <a:pPr marL="742950" indent="-742950" algn="l" fontAlgn="t">
              <a:buFont typeface="+mj-lt"/>
              <a:buAutoNum type="arabicPeriod" startAt="11"/>
            </a:pPr>
            <a:endParaRPr lang="zh-CN" altLang="en-US" sz="36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76B1424-589A-870D-A523-E5059EE89D66}"/>
              </a:ext>
            </a:extLst>
          </p:cNvPr>
          <p:cNvSpPr txBox="1"/>
          <p:nvPr/>
        </p:nvSpPr>
        <p:spPr>
          <a:xfrm>
            <a:off x="127300" y="2152035"/>
            <a:ext cx="3803500" cy="3308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 startAt="2"/>
            </a:pPr>
            <a:r>
              <a:rPr kumimoji="1" lang="zh-CN" altLang="en-US" sz="3600" dirty="0"/>
              <a:t>高举唯独基督</a:t>
            </a:r>
            <a:endParaRPr kumimoji="1" lang="en-US" altLang="zh-CN" sz="36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3600" dirty="0"/>
              <a:t>要智慧应对</a:t>
            </a:r>
            <a:endParaRPr kumimoji="1" lang="en-US" altLang="zh-CN" sz="36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3600" dirty="0"/>
              <a:t>要信念坚定</a:t>
            </a:r>
            <a:endParaRPr kumimoji="1" lang="en-US" altLang="zh-CN" sz="36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3600" dirty="0"/>
              <a:t>要生命更新</a:t>
            </a:r>
          </a:p>
        </p:txBody>
      </p:sp>
    </p:spTree>
    <p:extLst>
      <p:ext uri="{BB962C8B-B14F-4D97-AF65-F5344CB8AC3E}">
        <p14:creationId xmlns:p14="http://schemas.microsoft.com/office/powerpoint/2010/main" val="1762906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F00D0A-D7D9-CFD8-5140-019B1EB4FC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DD3B6A-63EC-E878-B922-463052D9C837}"/>
              </a:ext>
            </a:extLst>
          </p:cNvPr>
          <p:cNvSpPr txBox="1"/>
          <p:nvPr/>
        </p:nvSpPr>
        <p:spPr>
          <a:xfrm>
            <a:off x="1047600" y="231236"/>
            <a:ext cx="8096399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zh-CN" altLang="en-US" sz="3600" dirty="0">
                <a:solidFill>
                  <a:schemeClr val="accent5">
                    <a:lumMod val="75000"/>
                  </a:schemeClr>
                </a:solidFill>
              </a:rPr>
              <a:t>唯独基督 拯救更新</a:t>
            </a:r>
            <a:endParaRPr lang="en-US" altLang="zh-CN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A9A911-C5FD-28CB-B6BB-81858B997855}"/>
              </a:ext>
            </a:extLst>
          </p:cNvPr>
          <p:cNvSpPr txBox="1"/>
          <p:nvPr/>
        </p:nvSpPr>
        <p:spPr>
          <a:xfrm>
            <a:off x="3930800" y="1912759"/>
            <a:ext cx="508590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 algn="l" fontAlgn="t">
              <a:buFont typeface="+mj-lt"/>
              <a:buAutoNum type="arabicPeriod" startAt="14"/>
            </a:pPr>
            <a:r>
              <a:rPr lang="zh-CN" altLang="en-US" sz="2800" b="0" i="0" dirty="0">
                <a:effectLst/>
                <a:latin typeface="+mn-ea"/>
              </a:rPr>
              <a:t>又看见那治好了的人和他们一同站着，就无话可驳。 </a:t>
            </a:r>
          </a:p>
          <a:p>
            <a:pPr marL="742950" indent="-742950" algn="l" fontAlgn="t">
              <a:buFont typeface="+mj-lt"/>
              <a:buAutoNum type="arabicPeriod" startAt="14"/>
            </a:pPr>
            <a:r>
              <a:rPr lang="zh-CN" altLang="en-US" sz="2800" b="0" i="0" dirty="0">
                <a:effectLst/>
                <a:latin typeface="+mn-ea"/>
              </a:rPr>
              <a:t>于是吩咐他们从公会出去，就彼此商议说： </a:t>
            </a:r>
          </a:p>
          <a:p>
            <a:pPr marL="742950" indent="-742950" algn="l" fontAlgn="t">
              <a:buFont typeface="+mj-lt"/>
              <a:buAutoNum type="arabicPeriod" startAt="14"/>
            </a:pPr>
            <a:r>
              <a:rPr lang="zh-CN" altLang="en-US" sz="2800" b="0" i="0" dirty="0">
                <a:effectLst/>
                <a:latin typeface="+mn-ea"/>
              </a:rPr>
              <a:t>“我们当怎样办这两个人呢？因为他们诚然行了一件明显的神迹，凡住耶路撒冷的人都知道，我们也不能说没有。</a:t>
            </a:r>
          </a:p>
          <a:p>
            <a:pPr marL="742950" indent="-742950" fontAlgn="t">
              <a:buFont typeface="+mj-lt"/>
              <a:buAutoNum type="arabicPeriod" startAt="11"/>
            </a:pPr>
            <a:endParaRPr lang="zh-CN" altLang="en-US" sz="2800" b="0" i="0" dirty="0">
              <a:effectLst/>
              <a:latin typeface="Arial" panose="020B0604020202020204" pitchFamily="34" charset="0"/>
            </a:endParaRPr>
          </a:p>
          <a:p>
            <a:pPr marL="742950" indent="-742950" algn="l" fontAlgn="t">
              <a:buFont typeface="+mj-lt"/>
              <a:buAutoNum type="arabicPeriod" startAt="11"/>
            </a:pPr>
            <a:endParaRPr lang="en-US" altLang="zh-CN" sz="2800" b="0" i="0" dirty="0">
              <a:effectLst/>
              <a:latin typeface="Arial" panose="020B0604020202020204" pitchFamily="34" charset="0"/>
            </a:endParaRPr>
          </a:p>
          <a:p>
            <a:pPr marL="742950" indent="-742950" algn="l" fontAlgn="t">
              <a:buFont typeface="+mj-lt"/>
              <a:buAutoNum type="arabicPeriod" startAt="5"/>
            </a:pPr>
            <a:endParaRPr lang="zh-CN" altLang="en-US" sz="2800" b="0" i="0" dirty="0">
              <a:effectLst/>
              <a:latin typeface="Arial" panose="020B0604020202020204" pitchFamily="34" charset="0"/>
            </a:endParaRPr>
          </a:p>
          <a:p>
            <a:pPr marL="742950" indent="-742950" algn="l" fontAlgn="t">
              <a:buFont typeface="+mj-lt"/>
              <a:buAutoNum type="arabicPeriod" startAt="11"/>
            </a:pPr>
            <a:endParaRPr lang="zh-CN" altLang="en-US" sz="36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12D7061-73D7-C2CA-FF3C-EAB55EEDAE1E}"/>
              </a:ext>
            </a:extLst>
          </p:cNvPr>
          <p:cNvSpPr txBox="1"/>
          <p:nvPr/>
        </p:nvSpPr>
        <p:spPr>
          <a:xfrm>
            <a:off x="127300" y="2152035"/>
            <a:ext cx="3803500" cy="3308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 startAt="3"/>
            </a:pPr>
            <a:r>
              <a:rPr kumimoji="1" lang="zh-CN" altLang="en-US" sz="3600" dirty="0"/>
              <a:t>坚持顺服基督</a:t>
            </a:r>
            <a:endParaRPr kumimoji="1" lang="en-US" altLang="zh-CN" sz="36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3600" dirty="0"/>
              <a:t>能逆流而上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3600" dirty="0"/>
              <a:t>能改变三观</a:t>
            </a:r>
            <a:endParaRPr kumimoji="1" lang="en-US" altLang="zh-CN" sz="36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3600" dirty="0"/>
              <a:t>能影响社会</a:t>
            </a:r>
          </a:p>
        </p:txBody>
      </p:sp>
    </p:spTree>
    <p:extLst>
      <p:ext uri="{BB962C8B-B14F-4D97-AF65-F5344CB8AC3E}">
        <p14:creationId xmlns:p14="http://schemas.microsoft.com/office/powerpoint/2010/main" val="709945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E912AE-5D40-3ADC-CC17-9EA0B89EDA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C01CDE0-536C-F23F-B2FA-439288C7DDCA}"/>
              </a:ext>
            </a:extLst>
          </p:cNvPr>
          <p:cNvSpPr txBox="1"/>
          <p:nvPr/>
        </p:nvSpPr>
        <p:spPr>
          <a:xfrm>
            <a:off x="1047600" y="231236"/>
            <a:ext cx="8096399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zh-CN" altLang="en-US" sz="3600" dirty="0">
                <a:solidFill>
                  <a:schemeClr val="accent5">
                    <a:lumMod val="75000"/>
                  </a:schemeClr>
                </a:solidFill>
              </a:rPr>
              <a:t>唯独基督 拯救更新</a:t>
            </a:r>
            <a:endParaRPr lang="en-US" altLang="zh-CN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A4DC3B-0341-12C1-280F-94C96EBCB27F}"/>
              </a:ext>
            </a:extLst>
          </p:cNvPr>
          <p:cNvSpPr txBox="1"/>
          <p:nvPr/>
        </p:nvSpPr>
        <p:spPr>
          <a:xfrm>
            <a:off x="3930800" y="1582559"/>
            <a:ext cx="5085900" cy="6678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 algn="l" fontAlgn="t">
              <a:buFont typeface="+mj-lt"/>
              <a:buAutoNum type="arabicPeriod" startAt="17"/>
            </a:pPr>
            <a:r>
              <a:rPr lang="zh-CN" altLang="en-US" sz="2800" b="0" i="0" dirty="0">
                <a:effectLst/>
                <a:latin typeface="Arial" panose="020B0604020202020204" pitchFamily="34" charset="0"/>
              </a:rPr>
              <a:t>惟恐这事越发传扬在民间，我们必须恐吓他们，叫他们不再奉这名对人讲论。” </a:t>
            </a:r>
          </a:p>
          <a:p>
            <a:pPr marL="742950" indent="-742950" algn="l" fontAlgn="t">
              <a:buFont typeface="+mj-lt"/>
              <a:buAutoNum type="arabicPeriod" startAt="17"/>
            </a:pPr>
            <a:r>
              <a:rPr lang="zh-CN" altLang="en-US" sz="2800" b="0" i="0" dirty="0">
                <a:effectLst/>
                <a:latin typeface="Arial" panose="020B0604020202020204" pitchFamily="34" charset="0"/>
              </a:rPr>
              <a:t>于是叫了他们来，禁止他们总不可奉耶稣的名讲论教训人。 </a:t>
            </a:r>
          </a:p>
          <a:p>
            <a:pPr marL="742950" indent="-742950" algn="l" fontAlgn="t">
              <a:buFont typeface="+mj-lt"/>
              <a:buAutoNum type="arabicPeriod" startAt="17"/>
            </a:pPr>
            <a:r>
              <a:rPr lang="zh-CN" altLang="en-US" sz="2800" b="0" i="0" dirty="0">
                <a:effectLst/>
                <a:latin typeface="Arial" panose="020B0604020202020204" pitchFamily="34" charset="0"/>
              </a:rPr>
              <a:t>彼得、约翰说：“听从你们，不听从　神，这在　神面前合理不合理，你们自己酌量吧！ </a:t>
            </a:r>
          </a:p>
          <a:p>
            <a:pPr marL="742950" indent="-742950" fontAlgn="t">
              <a:buFont typeface="+mj-lt"/>
              <a:buAutoNum type="arabicPeriod" startAt="11"/>
            </a:pPr>
            <a:endParaRPr lang="zh-CN" altLang="en-US" sz="2800" b="0" i="0" dirty="0">
              <a:effectLst/>
              <a:latin typeface="Arial" panose="020B0604020202020204" pitchFamily="34" charset="0"/>
            </a:endParaRPr>
          </a:p>
          <a:p>
            <a:pPr marL="742950" indent="-742950" algn="l" fontAlgn="t">
              <a:buFont typeface="+mj-lt"/>
              <a:buAutoNum type="arabicPeriod" startAt="11"/>
            </a:pPr>
            <a:endParaRPr lang="en-US" altLang="zh-CN" sz="2800" b="0" i="0" dirty="0">
              <a:effectLst/>
              <a:latin typeface="Arial" panose="020B0604020202020204" pitchFamily="34" charset="0"/>
            </a:endParaRPr>
          </a:p>
          <a:p>
            <a:pPr marL="742950" indent="-742950" algn="l" fontAlgn="t">
              <a:buFont typeface="+mj-lt"/>
              <a:buAutoNum type="arabicPeriod" startAt="5"/>
            </a:pPr>
            <a:endParaRPr lang="zh-CN" altLang="en-US" sz="2800" b="0" i="0" dirty="0">
              <a:effectLst/>
              <a:latin typeface="Arial" panose="020B0604020202020204" pitchFamily="34" charset="0"/>
            </a:endParaRPr>
          </a:p>
          <a:p>
            <a:pPr marL="742950" indent="-742950" algn="l" fontAlgn="t">
              <a:buFont typeface="+mj-lt"/>
              <a:buAutoNum type="arabicPeriod" startAt="11"/>
            </a:pPr>
            <a:endParaRPr lang="zh-CN" altLang="en-US" sz="36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301E877-F549-BDDF-5BE6-0454FF8C059F}"/>
              </a:ext>
            </a:extLst>
          </p:cNvPr>
          <p:cNvSpPr txBox="1"/>
          <p:nvPr/>
        </p:nvSpPr>
        <p:spPr>
          <a:xfrm>
            <a:off x="127300" y="2152035"/>
            <a:ext cx="3803500" cy="3308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 startAt="3"/>
            </a:pPr>
            <a:r>
              <a:rPr kumimoji="1" lang="zh-CN" altLang="en-US" sz="3600" dirty="0"/>
              <a:t>坚持顺服基督</a:t>
            </a:r>
            <a:endParaRPr kumimoji="1" lang="en-US" altLang="zh-CN" sz="36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3600" dirty="0"/>
              <a:t>能逆流而上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3600" dirty="0"/>
              <a:t>能改变三观</a:t>
            </a:r>
            <a:endParaRPr kumimoji="1" lang="en-US" altLang="zh-CN" sz="36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3600" dirty="0"/>
              <a:t>能影响社会</a:t>
            </a:r>
          </a:p>
        </p:txBody>
      </p:sp>
    </p:spTree>
    <p:extLst>
      <p:ext uri="{BB962C8B-B14F-4D97-AF65-F5344CB8AC3E}">
        <p14:creationId xmlns:p14="http://schemas.microsoft.com/office/powerpoint/2010/main" val="1221409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E50A23-8C08-EFBF-7400-A6147F2DA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76E1752-F86A-F617-7BA0-0804E8734A0A}"/>
              </a:ext>
            </a:extLst>
          </p:cNvPr>
          <p:cNvSpPr txBox="1"/>
          <p:nvPr/>
        </p:nvSpPr>
        <p:spPr>
          <a:xfrm>
            <a:off x="1047600" y="231236"/>
            <a:ext cx="8096399" cy="64633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zh-CN" altLang="en-US" sz="3600" dirty="0">
                <a:solidFill>
                  <a:schemeClr val="accent5">
                    <a:lumMod val="75000"/>
                  </a:schemeClr>
                </a:solidFill>
              </a:rPr>
              <a:t>唯独基督 拯救更新</a:t>
            </a:r>
            <a:endParaRPr lang="en-US" altLang="zh-CN" sz="3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BB5587-FF10-8E58-A040-78CBDC8DE15F}"/>
              </a:ext>
            </a:extLst>
          </p:cNvPr>
          <p:cNvSpPr txBox="1"/>
          <p:nvPr/>
        </p:nvSpPr>
        <p:spPr>
          <a:xfrm>
            <a:off x="3930800" y="1976259"/>
            <a:ext cx="5085900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 algn="l" fontAlgn="t">
              <a:buFont typeface="+mj-lt"/>
              <a:buAutoNum type="arabicPeriod" startAt="20"/>
            </a:pPr>
            <a:r>
              <a:rPr lang="zh-CN" altLang="en-US" sz="2800" b="0" i="0" dirty="0">
                <a:effectLst/>
                <a:latin typeface="Arial" panose="020B0604020202020204" pitchFamily="34" charset="0"/>
              </a:rPr>
              <a:t>我们所看见所听见的，不能不说。”</a:t>
            </a:r>
            <a:endParaRPr lang="en-US" altLang="zh-CN" sz="2800" b="0" i="0" dirty="0">
              <a:effectLst/>
              <a:latin typeface="Arial" panose="020B0604020202020204" pitchFamily="34" charset="0"/>
            </a:endParaRPr>
          </a:p>
          <a:p>
            <a:pPr marL="742950" indent="-742950" algn="l" fontAlgn="t">
              <a:buFont typeface="+mj-lt"/>
              <a:buAutoNum type="arabicPeriod" startAt="21"/>
            </a:pPr>
            <a:r>
              <a:rPr lang="zh-CN" altLang="en-US" sz="2800" b="0" i="0" dirty="0">
                <a:effectLst/>
                <a:latin typeface="+mn-ea"/>
              </a:rPr>
              <a:t>官长为百姓的缘故，想不出法子刑罚他们，又恐吓一番，把他们释放了。这是因众人为所行的奇事都归荣耀与　神。 </a:t>
            </a:r>
          </a:p>
          <a:p>
            <a:pPr marL="742950" indent="-742950" algn="l" fontAlgn="t">
              <a:buFont typeface="+mj-lt"/>
              <a:buAutoNum type="arabicPeriod" startAt="21"/>
            </a:pPr>
            <a:r>
              <a:rPr lang="zh-CN" altLang="en-US" sz="2800" b="0" i="0" dirty="0">
                <a:effectLst/>
                <a:latin typeface="+mn-ea"/>
              </a:rPr>
              <a:t>原来藉着神迹医好的那人有四十多岁了。</a:t>
            </a:r>
          </a:p>
          <a:p>
            <a:pPr marL="742950" indent="-742950" algn="l" fontAlgn="t">
              <a:buFont typeface="+mj-lt"/>
              <a:buAutoNum type="arabicPeriod" startAt="17"/>
            </a:pPr>
            <a:endParaRPr lang="zh-CN" altLang="en-US" sz="2800" b="0" i="0" dirty="0">
              <a:effectLst/>
              <a:latin typeface="Arial" panose="020B0604020202020204" pitchFamily="34" charset="0"/>
            </a:endParaRPr>
          </a:p>
          <a:p>
            <a:pPr marL="742950" indent="-742950" fontAlgn="t">
              <a:buFont typeface="+mj-lt"/>
              <a:buAutoNum type="arabicPeriod" startAt="11"/>
            </a:pPr>
            <a:endParaRPr lang="zh-CN" altLang="en-US" sz="2800" b="0" i="0" dirty="0">
              <a:effectLst/>
              <a:latin typeface="Arial" panose="020B0604020202020204" pitchFamily="34" charset="0"/>
            </a:endParaRPr>
          </a:p>
          <a:p>
            <a:pPr marL="742950" indent="-742950" algn="l" fontAlgn="t">
              <a:buFont typeface="+mj-lt"/>
              <a:buAutoNum type="arabicPeriod" startAt="11"/>
            </a:pPr>
            <a:endParaRPr lang="en-US" altLang="zh-CN" sz="2800" b="0" i="0" dirty="0">
              <a:effectLst/>
              <a:latin typeface="Arial" panose="020B0604020202020204" pitchFamily="34" charset="0"/>
            </a:endParaRPr>
          </a:p>
          <a:p>
            <a:pPr marL="742950" indent="-742950" algn="l" fontAlgn="t">
              <a:buFont typeface="+mj-lt"/>
              <a:buAutoNum type="arabicPeriod" startAt="5"/>
            </a:pPr>
            <a:endParaRPr lang="zh-CN" altLang="en-US" sz="2800" b="0" i="0" dirty="0">
              <a:effectLst/>
              <a:latin typeface="Arial" panose="020B0604020202020204" pitchFamily="34" charset="0"/>
            </a:endParaRPr>
          </a:p>
          <a:p>
            <a:pPr marL="742950" indent="-742950" algn="l" fontAlgn="t">
              <a:buFont typeface="+mj-lt"/>
              <a:buAutoNum type="arabicPeriod" startAt="11"/>
            </a:pPr>
            <a:endParaRPr lang="zh-CN" altLang="en-US" sz="36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6618819-B711-95F5-7D7C-A299638636C6}"/>
              </a:ext>
            </a:extLst>
          </p:cNvPr>
          <p:cNvSpPr txBox="1"/>
          <p:nvPr/>
        </p:nvSpPr>
        <p:spPr>
          <a:xfrm>
            <a:off x="127300" y="2152035"/>
            <a:ext cx="3803500" cy="3308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 startAt="3"/>
            </a:pPr>
            <a:r>
              <a:rPr kumimoji="1" lang="zh-CN" altLang="en-US" sz="3600" dirty="0"/>
              <a:t>坚持顺服基督</a:t>
            </a:r>
            <a:endParaRPr kumimoji="1" lang="en-US" altLang="zh-CN" sz="36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3600" dirty="0"/>
              <a:t>能逆流而上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3600" dirty="0"/>
              <a:t>能改变三观</a:t>
            </a:r>
            <a:endParaRPr kumimoji="1" lang="en-US" altLang="zh-CN" sz="36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sz="3600" dirty="0"/>
              <a:t>能影响社会</a:t>
            </a:r>
          </a:p>
        </p:txBody>
      </p:sp>
    </p:spTree>
    <p:extLst>
      <p:ext uri="{BB962C8B-B14F-4D97-AF65-F5344CB8AC3E}">
        <p14:creationId xmlns:p14="http://schemas.microsoft.com/office/powerpoint/2010/main" val="522168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916</Words>
  <Application>Microsoft Office PowerPoint</Application>
  <PresentationFormat>Bildschirmpräsentation (4:3)</PresentationFormat>
  <Paragraphs>71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等线</vt:lpstr>
      <vt:lpstr>Arial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527</cp:revision>
  <dcterms:created xsi:type="dcterms:W3CDTF">2023-03-17T14:22:59Z</dcterms:created>
  <dcterms:modified xsi:type="dcterms:W3CDTF">2025-05-19T21:53:20Z</dcterms:modified>
</cp:coreProperties>
</file>