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3" r:id="rId2"/>
  </p:sldMasterIdLst>
  <p:notesMasterIdLst>
    <p:notesMasterId r:id="rId41"/>
  </p:notesMasterIdLst>
  <p:sldIdLst>
    <p:sldId id="256" r:id="rId3"/>
    <p:sldId id="840" r:id="rId4"/>
    <p:sldId id="918" r:id="rId5"/>
    <p:sldId id="920" r:id="rId6"/>
    <p:sldId id="958" r:id="rId7"/>
    <p:sldId id="921" r:id="rId8"/>
    <p:sldId id="922" r:id="rId9"/>
    <p:sldId id="923" r:id="rId10"/>
    <p:sldId id="924" r:id="rId11"/>
    <p:sldId id="959" r:id="rId12"/>
    <p:sldId id="926" r:id="rId13"/>
    <p:sldId id="929" r:id="rId14"/>
    <p:sldId id="930" r:id="rId15"/>
    <p:sldId id="931" r:id="rId16"/>
    <p:sldId id="933" r:id="rId17"/>
    <p:sldId id="934" r:id="rId18"/>
    <p:sldId id="935" r:id="rId19"/>
    <p:sldId id="936" r:id="rId20"/>
    <p:sldId id="937" r:id="rId21"/>
    <p:sldId id="939" r:id="rId22"/>
    <p:sldId id="938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960" r:id="rId31"/>
    <p:sldId id="947" r:id="rId32"/>
    <p:sldId id="948" r:id="rId33"/>
    <p:sldId id="949" r:id="rId34"/>
    <p:sldId id="950" r:id="rId35"/>
    <p:sldId id="953" r:id="rId36"/>
    <p:sldId id="956" r:id="rId37"/>
    <p:sldId id="955" r:id="rId38"/>
    <p:sldId id="954" r:id="rId39"/>
    <p:sldId id="95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67" autoAdjust="0"/>
    <p:restoredTop sz="85352" autoAdjust="0"/>
  </p:normalViewPr>
  <p:slideViewPr>
    <p:cSldViewPr snapToGrid="0">
      <p:cViewPr varScale="1">
        <p:scale>
          <a:sx n="138" d="100"/>
          <a:sy n="138" d="100"/>
        </p:scale>
        <p:origin x="27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2025/7/15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DE444-9A02-364D-A088-B1D205D8C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98FF-3DD4-46EF-A9B6-2859263B7A4E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C9D4B-2380-A5EB-23F6-B27C32A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E144-7DEA-DB3D-0AE4-91C4663C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B838-8766-4B24-8181-F7DEB158918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3551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060D-783A-DCDD-CF60-5FF27D67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7AD0A-C5CD-4415-8E5A-A248D7F609A4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07887-897D-4006-17F3-6231509C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6F21-0EEF-83AF-B36E-EC1395715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FE8FF-5BBA-4773-A817-0DC674914FE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4763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92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805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1995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846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36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061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9536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396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62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141F1-14E3-4744-44EC-5EB7A587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1318C-EBC8-4D51-B5A2-95699B2E3F5D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4930-6E25-68BA-04F9-39FE81D32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44143-3A5D-7D6C-599D-AE5AC225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31B1E-998E-4E0A-A9C4-FEAC14B9876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1827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956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3579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870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962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343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232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468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证道：小标题+纯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E57C4-2713-4239-9E0E-C4858CFFEB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7A80-61B7-4D40-A153-0598801E3DC5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Google Shape;65;p8">
            <a:extLst>
              <a:ext uri="{FF2B5EF4-FFF2-40B4-BE49-F238E27FC236}">
                <a16:creationId xmlns:a16="http://schemas.microsoft.com/office/drawing/2014/main" id="{53670995-B77F-4B3D-823A-A4D637DF799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790303" y="154305"/>
            <a:ext cx="3517344" cy="57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000" b="1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CN" altLang="en-US"/>
              <a:t>输入标题</a:t>
            </a:r>
            <a:endParaRPr lang="en-GB" dirty="0"/>
          </a:p>
        </p:txBody>
      </p:sp>
      <p:sp>
        <p:nvSpPr>
          <p:cNvPr id="12" name="Google Shape;31;p3">
            <a:extLst>
              <a:ext uri="{FF2B5EF4-FFF2-40B4-BE49-F238E27FC236}">
                <a16:creationId xmlns:a16="http://schemas.microsoft.com/office/drawing/2014/main" id="{B89A462B-5C3D-4B5B-9250-C3B3822E9B83}"/>
              </a:ext>
            </a:extLst>
          </p:cNvPr>
          <p:cNvSpPr txBox="1">
            <a:spLocks noGrp="1"/>
          </p:cNvSpPr>
          <p:nvPr userDrawn="1">
            <p:ph type="body" idx="1" hasCustomPrompt="1"/>
          </p:nvPr>
        </p:nvSpPr>
        <p:spPr>
          <a:xfrm>
            <a:off x="793160" y="1089025"/>
            <a:ext cx="7560537" cy="489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+mj-lt"/>
              <a:buNone/>
              <a:defRPr sz="2250" baseline="0">
                <a:solidFill>
                  <a:schemeClr val="dk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eko"/>
                <a:sym typeface="Teko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latin typeface="Teko"/>
                <a:ea typeface="Teko"/>
                <a:cs typeface="Teko"/>
                <a:sym typeface="Teko"/>
              </a:defRPr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zh-TW" altLang="en-US" dirty="0"/>
              <a:t>输入纯文字</a:t>
            </a:r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E12282-8FCC-4C8B-87FC-1E7B3EB24AD1}"/>
              </a:ext>
            </a:extLst>
          </p:cNvPr>
          <p:cNvGrpSpPr/>
          <p:nvPr userDrawn="1"/>
        </p:nvGrpSpPr>
        <p:grpSpPr>
          <a:xfrm>
            <a:off x="9308184" y="-1195753"/>
            <a:ext cx="6356518" cy="6091845"/>
            <a:chOff x="12412863" y="-1195754"/>
            <a:chExt cx="8475357" cy="6091845"/>
          </a:xfrm>
        </p:grpSpPr>
        <p:pic>
          <p:nvPicPr>
            <p:cNvPr id="6" name="Picture 5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E9596A6-02BD-4A9D-83FD-FE43891F8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412863" y="0"/>
              <a:ext cx="2697714" cy="31168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9B7F72-603F-4F3B-8408-54473EAD80EA}"/>
                </a:ext>
              </a:extLst>
            </p:cNvPr>
            <p:cNvSpPr/>
            <p:nvPr userDrawn="1"/>
          </p:nvSpPr>
          <p:spPr>
            <a:xfrm>
              <a:off x="12412863" y="-1195754"/>
              <a:ext cx="998337" cy="998337"/>
            </a:xfrm>
            <a:prstGeom prst="rect">
              <a:avLst/>
            </a:prstGeom>
            <a:solidFill>
              <a:srgbClr val="915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AEDC94-4639-4AEB-9B19-C060F51C6051}"/>
                </a:ext>
              </a:extLst>
            </p:cNvPr>
            <p:cNvSpPr/>
            <p:nvPr userDrawn="1"/>
          </p:nvSpPr>
          <p:spPr>
            <a:xfrm>
              <a:off x="15314517" y="-1195754"/>
              <a:ext cx="998337" cy="9983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700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黑</a:t>
              </a:r>
              <a:endParaRPr lang="en-GB" sz="13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441680-1C6C-42C4-9578-D2B0E7A74DA1}"/>
                </a:ext>
              </a:extLst>
            </p:cNvPr>
            <p:cNvSpPr txBox="1"/>
            <p:nvPr userDrawn="1"/>
          </p:nvSpPr>
          <p:spPr>
            <a:xfrm>
              <a:off x="12412863" y="3429000"/>
              <a:ext cx="2697714" cy="1467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15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小标题</a:t>
              </a:r>
              <a:r>
                <a:rPr lang="en-US" altLang="zh-TW" sz="15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1500" b="1" u="sng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15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5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1500" b="1" u="none" dirty="0">
                  <a:solidFill>
                    <a:srgbClr val="915A3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40 (Bold)</a:t>
              </a:r>
              <a:endParaRPr lang="en-GB" sz="1800" b="1" u="sng" dirty="0">
                <a:solidFill>
                  <a:srgbClr val="915A3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D7331D4-A884-4693-A24E-E05F6A4EC5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14517" y="-22862"/>
              <a:ext cx="2693343" cy="31397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E0B4C2-6A50-40C8-B0FE-C656E93A6382}"/>
                </a:ext>
              </a:extLst>
            </p:cNvPr>
            <p:cNvSpPr txBox="1"/>
            <p:nvPr userDrawn="1"/>
          </p:nvSpPr>
          <p:spPr>
            <a:xfrm>
              <a:off x="15314517" y="3429000"/>
              <a:ext cx="2693343" cy="1073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zh-TW" altLang="en-US" sz="15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內容字文字</a:t>
              </a:r>
              <a:r>
                <a:rPr lang="en-US" altLang="zh-TW" sz="15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lang="zh-TW" altLang="en-US" sz="1500" b="0" u="sng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颜色</a:t>
              </a:r>
              <a:endParaRPr lang="en-US" altLang="zh-TW" sz="15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sz="15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Microsoft JhengHei</a:t>
              </a:r>
            </a:p>
            <a:p>
              <a:r>
                <a:rPr lang="en-US" altLang="zh-TW" sz="1500" b="0" u="none" dirty="0">
                  <a:solidFill>
                    <a:schemeClr val="tx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Font Size: 30</a:t>
              </a:r>
              <a:endParaRPr lang="en-GB" sz="1800" b="0" u="sng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7AE13-BC98-41AA-8090-CFB470EBC002}"/>
                </a:ext>
              </a:extLst>
            </p:cNvPr>
            <p:cNvSpPr txBox="1"/>
            <p:nvPr userDrawn="1"/>
          </p:nvSpPr>
          <p:spPr>
            <a:xfrm>
              <a:off x="15314517" y="4644343"/>
              <a:ext cx="5573703" cy="2517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altLang="zh-TW" sz="15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(</a:t>
              </a:r>
              <a:r>
                <a:rPr lang="zh-TW" altLang="en-US" sz="1500" b="0" i="0" u="none" strike="noStrike" cap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  <a:cs typeface="Arial"/>
                  <a:sym typeface="Arial"/>
                </a:rPr>
                <a:t>內容</a:t>
              </a:r>
              <a:r>
                <a:rPr lang="zh-CN" altLang="en-US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不要小于</a:t>
              </a:r>
              <a:r>
                <a:rPr lang="en-US" altLang="zh-CN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30</a:t>
              </a:r>
              <a:r>
                <a:rPr lang="zh-CN" altLang="en-US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，若不够位置可放在下一页</a:t>
              </a:r>
              <a:r>
                <a:rPr lang="en-US" altLang="zh-CN" sz="1500" b="0" u="none" dirty="0">
                  <a:solidFill>
                    <a:schemeClr val="tx1"/>
                  </a:solidFill>
                  <a:highlight>
                    <a:srgbClr val="FFFF00"/>
                  </a:highligh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  <a:endParaRPr lang="en-US" altLang="zh-TW" sz="1800" b="0" u="none" dirty="0">
                <a:solidFill>
                  <a:schemeClr val="tx1"/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779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E01A1B-E2E5-DA83-CA2E-9AF19822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26101-5064-441D-A012-6BC5110E72CB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86A3EE-A9D6-2E45-FF31-5F6DCE9B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74EFF5-3E30-8512-56C8-3A4A6904F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E4D91-5DD2-46BD-9EA4-25218D20768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103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4841EA-262F-7CB4-B61A-9AE487A6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23AC-1B72-424A-807D-2DA414ED052A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9EDB4F-DCC5-0D98-36E1-7815414B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905CC7-1199-8600-19E3-B52A9FCD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12838-99E8-4164-91F1-DEEBB954F45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0347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D9EE9D-00C9-EAD0-21A4-C6529986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407F-BE13-4F37-A601-D49320183BBA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EFD87-43F9-9F83-672D-419B9818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CF3EBF8-C0EC-DAE6-E8A1-61DC23AB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85E24-CC28-47BB-8CD7-B464E3E0ECC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88324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35140C-5D35-0DBD-8743-6F9479EF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8AC-7800-4817-8048-50CF3E25ED23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F8E1DF-41AB-61B1-D43B-536D93AA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BB0C61-EAAA-8CE3-FC2D-BD26E8B8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FB8A5-BA6B-4362-AB24-4DF5BE3FD66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5412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EAA9F3-5081-846E-B7EC-55D945F0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456-8DF8-4182-B0E5-7A23E83857B9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42E0AE-4206-D549-2ADC-2461A9AB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5DE2A-4EFB-3207-D3E3-A4B26354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8B39F-2D02-49AC-AD90-B8BE2CE0FAA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3253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60F3A-6B4B-49AF-4838-06ACBFB1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42874-9E47-4851-9109-291A0689F5A3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27EA27-33FF-3BAA-FC5E-E2002E21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10564-A391-B30B-095F-6876F56C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3BF6-917B-4656-9AE8-0FA240BFEC6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9095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E8F4-8F2B-1016-94EA-2256B877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DD24-3C88-41F2-AB29-2A624CD93224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ED0B2-9B0C-F374-B5C3-AA6D5DEA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145E-9B0D-C90F-BCD8-04109234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9DF7F-3BDD-48F7-9800-E6665CCF4BA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0867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94113703-8DB2-566F-897B-FDC7018A92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A8D82D1-47D8-3146-0461-E63C93E78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0B4BEC83-1701-3E56-CF66-C6B455DE2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86D5A-B166-4378-A32B-04538BC7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58BEB9-68A0-4C7C-B3A6-8D42C79E0B63}" type="datetimeFigureOut">
              <a:rPr lang="de-DE" altLang="zh-CN"/>
              <a:pPr>
                <a:defRPr/>
              </a:pPr>
              <a:t>15.07.2025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4B9C3-11E7-C202-1A3F-482801ED3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EB8EA-5262-C461-8CF7-B4C294178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8AE4304-2719-46FC-89DF-0A9B63D5B6C1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6F34BD2-CD3B-40A4-807D-9DB484BD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0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fontAlgn="base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85ED-67D5-4ABB-9E07-5FF3234AF937}" type="datetimeFigureOut">
              <a:rPr lang="zh-TW" altLang="en-US" smtClean="0"/>
              <a:t>2025/7/15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85D66B85-613E-4D66-AD2C-E6533B0A7A13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051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ED26A1-6CE8-49F2-CFF9-FD776F5684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HK" altLang="en-US" dirty="0"/>
              <a:t>真理？歪理？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7A0A617-8B7D-97FA-3C52-B216CE69C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910" y="4057650"/>
            <a:ext cx="6686549" cy="1425388"/>
          </a:xfrm>
        </p:spPr>
        <p:txBody>
          <a:bodyPr>
            <a:noAutofit/>
          </a:bodyPr>
          <a:lstStyle/>
          <a:p>
            <a:r>
              <a:rPr lang="zh-TW" altLang="en-US" sz="2400" dirty="0"/>
              <a:t>提摩太后书</a:t>
            </a:r>
            <a:r>
              <a:rPr lang="en-US" altLang="zh-TW" sz="2400" dirty="0"/>
              <a:t>2</a:t>
            </a:r>
            <a:r>
              <a:rPr lang="zh-TW" altLang="en-US" sz="2400" dirty="0"/>
              <a:t>：</a:t>
            </a:r>
            <a:r>
              <a:rPr lang="en-US" altLang="zh-TW" sz="2400" dirty="0"/>
              <a:t>14-18</a:t>
            </a:r>
            <a:endParaRPr lang="en-US" altLang="zh-HK" sz="2400" dirty="0"/>
          </a:p>
          <a:p>
            <a:r>
              <a:rPr lang="zh-TW" altLang="en-US" sz="2400" dirty="0"/>
              <a:t>宋黄东霞师母</a:t>
            </a: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97326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DDAE3-CE60-E3B0-3BF4-445D91FD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4464643-6065-1074-0B5E-9537BFD429E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274377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一</a:t>
            </a:r>
            <a:r>
              <a:rPr lang="en-US" altLang="zh-HK" dirty="0"/>
              <a:t>)	</a:t>
            </a:r>
            <a:r>
              <a:rPr lang="zh-HK" altLang="en-US" dirty="0"/>
              <a:t>要守住福音的真道。（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14</a:t>
            </a:r>
            <a:r>
              <a:rPr lang="zh-HK" altLang="en-US" dirty="0"/>
              <a:t>上）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B64417-ED8A-E78C-709F-D06402474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23922"/>
            <a:ext cx="7560537" cy="4892058"/>
          </a:xfrm>
        </p:spPr>
        <p:txBody>
          <a:bodyPr/>
          <a:lstStyle/>
          <a:p>
            <a:r>
              <a:rPr lang="zh-TW" altLang="en-US" dirty="0"/>
              <a:t>耶稣基督的救恩：</a:t>
            </a:r>
            <a:endParaRPr lang="en-US" altLang="zh-TW" dirty="0"/>
          </a:p>
          <a:p>
            <a:r>
              <a:rPr lang="en-US" altLang="zh-TW" dirty="0"/>
              <a:t>4, </a:t>
            </a:r>
            <a:r>
              <a:rPr lang="zh-TW" altLang="en-US" dirty="0"/>
              <a:t>基督耶稣他从死里复活</a:t>
            </a:r>
            <a:r>
              <a:rPr lang="en-US" altLang="zh-TW" dirty="0"/>
              <a:t>~</a:t>
            </a:r>
            <a:r>
              <a:rPr lang="zh-TW" altLang="en-US" dirty="0"/>
              <a:t>你要记念耶稣基督乃是戴维的后裔，他从死里复活，正合乎我所传的福音。 </a:t>
            </a:r>
            <a:r>
              <a:rPr lang="en-US" altLang="zh-TW" dirty="0"/>
              <a:t>(2:8)</a:t>
            </a:r>
          </a:p>
          <a:p>
            <a:r>
              <a:rPr lang="en-US" altLang="zh-TW" dirty="0"/>
              <a:t>5. </a:t>
            </a:r>
            <a:r>
              <a:rPr lang="zh-TW" altLang="en-US" dirty="0"/>
              <a:t>基督耶稣是审判活人死人的主</a:t>
            </a:r>
            <a:r>
              <a:rPr lang="en-US" altLang="zh-TW" dirty="0"/>
              <a:t>  </a:t>
            </a:r>
          </a:p>
          <a:p>
            <a:r>
              <a:rPr lang="en-US" altLang="zh-TW" dirty="0"/>
              <a:t>  </a:t>
            </a:r>
            <a:r>
              <a:rPr lang="zh-TW" altLang="en-US" dirty="0"/>
              <a:t>我在神面前，并在将来审判活人死人的基督耶稣面前，凭着他的显现和他的国度嘱咐你：</a:t>
            </a:r>
            <a:r>
              <a:rPr lang="en-US" altLang="zh-TW" dirty="0"/>
              <a:t>(4:1)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4212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8F6E-96A4-AAA9-79AF-86A9BA28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7235CC5-E93F-C6A1-B9B0-35A7230735C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274377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一</a:t>
            </a:r>
            <a:r>
              <a:rPr lang="en-US" altLang="zh-HK" dirty="0"/>
              <a:t>)	</a:t>
            </a:r>
            <a:r>
              <a:rPr lang="zh-HK" altLang="en-US" dirty="0"/>
              <a:t>要守住福音的真道。（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14</a:t>
            </a:r>
            <a:r>
              <a:rPr lang="zh-HK" altLang="en-US" dirty="0"/>
              <a:t>上）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89C6E7-DE42-6D7D-BCF4-F977AE31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57376"/>
            <a:ext cx="7560537" cy="4892058"/>
          </a:xfrm>
        </p:spPr>
        <p:txBody>
          <a:bodyPr/>
          <a:lstStyle/>
          <a:p>
            <a:r>
              <a:rPr lang="zh-TW" altLang="en-US" dirty="0"/>
              <a:t>我们的福音：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我们完全靠恩典得救</a:t>
            </a:r>
            <a:r>
              <a:rPr lang="en-US" altLang="zh-TW" dirty="0"/>
              <a:t>~~</a:t>
            </a:r>
            <a:r>
              <a:rPr lang="zh-TW" altLang="en-US" dirty="0"/>
              <a:t>恩典是父神让祂儿子为救赎我们而死在十字架上，是白白赐给我们的礼物。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所以，保罗题醒提摩太要会众常常回想从前</a:t>
            </a:r>
            <a:endParaRPr lang="en-US" altLang="zh-TW" dirty="0"/>
          </a:p>
          <a:p>
            <a:r>
              <a:rPr lang="zh-TW" altLang="en-US" dirty="0"/>
              <a:t>他的教导：福音，耶稣基督的救恩。「基督耶稣降世，为要拯救罪人。」</a:t>
            </a:r>
          </a:p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116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5F30980-299B-3092-B73D-AF3595B3F34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F5CC03-534C-2A19-EC49-B79ECD4A2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57376"/>
            <a:ext cx="7560537" cy="4892058"/>
          </a:xfrm>
        </p:spPr>
        <p:txBody>
          <a:bodyPr/>
          <a:lstStyle/>
          <a:p>
            <a:r>
              <a:rPr lang="zh-TW" altLang="en-US" dirty="0"/>
              <a:t>在主面前嘱咐他们：不可为言语争辩；这是没有益处的，</a:t>
            </a:r>
            <a:endParaRPr lang="en-US" altLang="zh-TW" dirty="0"/>
          </a:p>
          <a:p>
            <a:r>
              <a:rPr lang="zh-TW" altLang="en-US" dirty="0"/>
              <a:t>只能败坏听见的人。</a:t>
            </a:r>
            <a:r>
              <a:rPr lang="en-US" altLang="zh-TW" dirty="0"/>
              <a:t>(14</a:t>
            </a:r>
            <a:r>
              <a:rPr lang="zh-TW" altLang="en-US" dirty="0"/>
              <a:t>下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但要远避世俗的虚谈，因为这等人必进到更不敬虔的地步。 </a:t>
            </a:r>
          </a:p>
          <a:p>
            <a:r>
              <a:rPr lang="zh-TW" altLang="en-US" dirty="0"/>
              <a:t>他们的话如同毒疮，越烂越大；其中有许米乃和腓理徒， </a:t>
            </a:r>
          </a:p>
          <a:p>
            <a:r>
              <a:rPr lang="zh-TW" altLang="en-US" dirty="0"/>
              <a:t>他们偏离了真道，说复活的事已过，就败坏好些人的信心</a:t>
            </a:r>
            <a:r>
              <a:rPr lang="en-US" altLang="zh-TW" dirty="0"/>
              <a:t>16-18</a:t>
            </a:r>
            <a:r>
              <a:rPr lang="zh-TW" altLang="en-US" dirty="0"/>
              <a:t>。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7177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0A9E-0B33-FF24-9A67-6B061E2B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5BA24D7-EBAE-95BB-CD10-C4CD57280C8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6EBD7C-F861-91F4-E226-B50CF993C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01620"/>
            <a:ext cx="7560537" cy="4892058"/>
          </a:xfrm>
        </p:spPr>
        <p:txBody>
          <a:bodyPr/>
          <a:lstStyle/>
          <a:p>
            <a:r>
              <a:rPr lang="zh-TW" altLang="en-US" dirty="0"/>
              <a:t>保罗要求提摩太嘱咐他们：叫以弗所的弟兄姊妹，</a:t>
            </a:r>
            <a:endParaRPr lang="en-US" altLang="zh-TW" dirty="0"/>
          </a:p>
          <a:p>
            <a:r>
              <a:rPr lang="en-US" altLang="zh-TW" dirty="0"/>
              <a:t>(1)</a:t>
            </a:r>
            <a:r>
              <a:rPr lang="zh-TW" altLang="en-US" dirty="0"/>
              <a:t>不可为言语争辩；这是没有益处的，只能败坏听见的人。原来当中有假教师专喜爱咬文嚼字，为了一些字眼的用法和意思而争论不休，</a:t>
            </a:r>
            <a:endParaRPr lang="en-US" altLang="zh-TW" dirty="0"/>
          </a:p>
          <a:p>
            <a:r>
              <a:rPr lang="zh-TW" altLang="en-US" dirty="0"/>
              <a:t>也指出他们：”他是自高自大，一无所知，专好问难，争辩言词，从此就生出嫉妒、纷争、毁谤、妄疑。”当中把人带离开主耶稣福音。（提前</a:t>
            </a:r>
            <a:r>
              <a:rPr lang="en-US" altLang="zh-TW" dirty="0"/>
              <a:t>6:4</a:t>
            </a:r>
            <a:r>
              <a:rPr lang="zh-TW" altLang="en-US" dirty="0"/>
              <a:t>）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7023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50CD8-3360-4FAF-C274-BEFAB3C82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CA9976C-E67C-4801-C645-929B1C11FCC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1FA2026-CB51-A6F9-0D94-E3CC97A1B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496044"/>
            <a:ext cx="7560537" cy="4892058"/>
          </a:xfrm>
        </p:spPr>
        <p:txBody>
          <a:bodyPr/>
          <a:lstStyle/>
          <a:p>
            <a:r>
              <a:rPr lang="zh-TW" altLang="en-US" dirty="0"/>
              <a:t>因此，提摩太需要郑重地的提醒弟兄姊妹，不要堕入这个为言语争辩的陷阱当中。因为这是没有益处的，</a:t>
            </a:r>
            <a:endParaRPr lang="en-US" altLang="zh-TW" dirty="0"/>
          </a:p>
          <a:p>
            <a:r>
              <a:rPr lang="zh-TW" altLang="en-US" dirty="0"/>
              <a:t>相反，却败坏听见的人，就是容易绊倒信心软弱的人，</a:t>
            </a:r>
            <a:endParaRPr lang="en-US" altLang="zh-TW" dirty="0"/>
          </a:p>
          <a:p>
            <a:r>
              <a:rPr lang="zh-TW" altLang="en-US" dirty="0"/>
              <a:t>也会做成在属灵生命中的败坏。</a:t>
            </a:r>
            <a:endParaRPr lang="en-US" altLang="zh-HK" dirty="0"/>
          </a:p>
          <a:p>
            <a:r>
              <a:rPr lang="zh-HK" altLang="en-US" dirty="0"/>
              <a:t>就如</a:t>
            </a:r>
            <a:r>
              <a:rPr lang="en-US" altLang="zh-HK" dirty="0"/>
              <a:t>2:17</a:t>
            </a:r>
            <a:r>
              <a:rPr lang="zh-HK" altLang="en-US" dirty="0"/>
              <a:t>所言</a:t>
            </a:r>
            <a:endParaRPr lang="en-US" altLang="zh-HK" dirty="0"/>
          </a:p>
          <a:p>
            <a:r>
              <a:rPr lang="zh-HK" altLang="en-US" dirty="0"/>
              <a:t>他们的话如同毒疮，越烂越大；</a:t>
            </a: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670845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FDADC-16B0-0E19-5559-340FCAA7A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00E4675-DAD9-61C1-1CBE-215A00605E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54FBDE-914B-D338-3F2B-335FC78C0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07196"/>
            <a:ext cx="7560537" cy="4892058"/>
          </a:xfrm>
        </p:spPr>
        <p:txBody>
          <a:bodyPr/>
          <a:lstStyle/>
          <a:p>
            <a:r>
              <a:rPr lang="en-US" altLang="zh-TW" dirty="0"/>
              <a:t>16</a:t>
            </a:r>
            <a:r>
              <a:rPr lang="zh-TW" altLang="en-US" dirty="0"/>
              <a:t>节保罗提醒提摩太需要</a:t>
            </a:r>
            <a:r>
              <a:rPr lang="zh-TW" altLang="en-US" b="1" dirty="0"/>
              <a:t>远避世俗的虚谈，</a:t>
            </a:r>
            <a:endParaRPr lang="en-US" altLang="zh-TW" dirty="0"/>
          </a:p>
          <a:p>
            <a:r>
              <a:rPr lang="zh-TW" altLang="en-US" dirty="0"/>
              <a:t>当时世俗的虚谈就是歪理：假教师这些异端，</a:t>
            </a:r>
            <a:endParaRPr lang="en-US" altLang="zh-TW" dirty="0"/>
          </a:p>
          <a:p>
            <a:r>
              <a:rPr lang="zh-TW" altLang="en-US" dirty="0"/>
              <a:t>他们的思想：从经文的观察，是诺斯底主义与犹太教的混合体：</a:t>
            </a:r>
            <a:endParaRPr lang="en-US" altLang="zh-TW" dirty="0"/>
          </a:p>
          <a:p>
            <a:r>
              <a:rPr lang="zh-TW" altLang="en-US" dirty="0"/>
              <a:t>倾向犹太教的，以讨论律法，无穷的家谱作为触目的领袖，吸引人去跟随他们。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5510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40840-49E6-EC00-FFC5-5A2B49B0D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E2A6AFB-F7FD-CD9A-DAB4-B12146DF2AC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940C8D-3129-F292-3DC3-C606FEDDF5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178B11-CE19-CF9D-7F63-D5FBBCEBE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61" y="1627459"/>
            <a:ext cx="3317776" cy="18662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B360090-244A-7C6B-EE4E-A69E29745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84" y="1869108"/>
            <a:ext cx="1769517" cy="11339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58C818-BF25-0404-BF8B-748E8451A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843" y="2560584"/>
            <a:ext cx="2136912" cy="238791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D4C2E02-A8E0-D488-DB57-5427F6E06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099" y="3468467"/>
            <a:ext cx="3049802" cy="17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51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D0484-4F44-D9B7-4B80-64076D1B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6759E3D-DAAA-0863-2875-DB77E9284AE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17BEAC-04EA-E9A3-33E2-EA04094C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18347"/>
            <a:ext cx="7560537" cy="4892058"/>
          </a:xfrm>
        </p:spPr>
        <p:txBody>
          <a:bodyPr/>
          <a:lstStyle/>
          <a:p>
            <a:r>
              <a:rPr lang="zh-TW" altLang="en-US" dirty="0"/>
              <a:t>而倾向诺斯底主义：认为肉身活动是邪恶的，人应该禁戒食物，嫁娶都是不应该的。</a:t>
            </a:r>
            <a:r>
              <a:rPr lang="en-US" altLang="zh-TW" dirty="0"/>
              <a:t>(</a:t>
            </a:r>
            <a:r>
              <a:rPr lang="zh-TW" altLang="en-US" dirty="0"/>
              <a:t>提摩太前书</a:t>
            </a:r>
            <a:r>
              <a:rPr lang="en-US" altLang="zh-TW" dirty="0"/>
              <a:t>4:3) </a:t>
            </a:r>
          </a:p>
          <a:p>
            <a:r>
              <a:rPr lang="zh-TW" altLang="en-US" dirty="0"/>
              <a:t>也有另一种的倾向，却是奉行放荡主义；是敌真道、似是而非的学问。</a:t>
            </a:r>
            <a:r>
              <a:rPr lang="en-US" altLang="zh-TW" dirty="0"/>
              <a:t>(</a:t>
            </a:r>
            <a:r>
              <a:rPr lang="zh-TW" altLang="en-US" dirty="0"/>
              <a:t>提摩太前书</a:t>
            </a:r>
            <a:r>
              <a:rPr lang="en-US" altLang="zh-TW" dirty="0"/>
              <a:t>6:20)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7572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536C2-5D58-54E3-3329-826A841C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773BC7E-BC94-EBFD-FD18-6DDA4C0833E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33E9C2-F8F6-84A9-8211-9C697E994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31" y="1496045"/>
            <a:ext cx="7560537" cy="4892058"/>
          </a:xfrm>
        </p:spPr>
        <p:txBody>
          <a:bodyPr/>
          <a:lstStyle/>
          <a:p>
            <a:r>
              <a:rPr lang="zh-TW" altLang="en-US" dirty="0"/>
              <a:t>因此，这些传讲歪理的假教师，影响初期教会，</a:t>
            </a:r>
            <a:endParaRPr lang="en-US" altLang="zh-TW" dirty="0"/>
          </a:p>
          <a:p>
            <a:r>
              <a:rPr lang="zh-TW" altLang="en-US" dirty="0"/>
              <a:t>当教会信徒一不留神，对他们的说话照单全收，</a:t>
            </a:r>
            <a:endParaRPr lang="en-US" altLang="zh-TW" dirty="0"/>
          </a:p>
          <a:p>
            <a:r>
              <a:rPr lang="zh-TW" altLang="en-US" dirty="0"/>
              <a:t>这种影响如毒疮，越烂越大；教会就会被分裂，</a:t>
            </a:r>
            <a:endParaRPr lang="en-US" altLang="zh-TW" dirty="0"/>
          </a:p>
          <a:p>
            <a:r>
              <a:rPr lang="zh-TW" altLang="en-US" dirty="0"/>
              <a:t>信徒的信仰生命就走歪了。 </a:t>
            </a:r>
            <a:endParaRPr lang="en-US" altLang="zh-TW" dirty="0"/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768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CBD24-DF47-F3BB-D547-1A4C4EDD8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0200714-1383-D741-1C67-3116653F5A6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D04283-EB6D-5276-EDF7-52C554A75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114D7F-5EB9-C165-68DE-340FFC6B0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61" y="1674019"/>
            <a:ext cx="2485354" cy="33999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47014BF-9C48-9198-8996-24FAAFC5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883" y="1803700"/>
            <a:ext cx="2478107" cy="33999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80A3764-F435-866A-15D4-93952DAFC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711" y="3358981"/>
            <a:ext cx="2964510" cy="197436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4E82832-B596-B2B3-9E1E-088E03FB7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2618" y="1532755"/>
            <a:ext cx="2918222" cy="18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3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F9687-EE3C-0112-F602-4312DF1DD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3E1CDB1-BE58-D44D-16C5-94FDB89F97E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TW" altLang="en-US" dirty="0"/>
              <a:t>引言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E60E001-5471-CC37-E72E-4E180071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2262" y="1784560"/>
            <a:ext cx="7560537" cy="3669044"/>
          </a:xfrm>
        </p:spPr>
        <p:txBody>
          <a:bodyPr/>
          <a:lstStyle/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0A5F9D-422B-FDDB-ABBB-3B1189A1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64" y="1587295"/>
            <a:ext cx="6070485" cy="34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8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4CFC9-5D72-E820-10DE-BA3B00218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B487ADA-99BF-E34D-93F0-59BD64AE1CD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8B0AEC5-4F84-E776-A297-6090C11A8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160" y="1451440"/>
            <a:ext cx="7560537" cy="4892058"/>
          </a:xfrm>
        </p:spPr>
        <p:txBody>
          <a:bodyPr/>
          <a:lstStyle/>
          <a:p>
            <a:r>
              <a:rPr lang="zh-TW" altLang="en-US" dirty="0"/>
              <a:t>我们一直被这一种思想影响，圣经的真理很容易被掩盖。</a:t>
            </a:r>
            <a:endParaRPr lang="en-US" altLang="zh-TW" dirty="0"/>
          </a:p>
          <a:p>
            <a:r>
              <a:rPr lang="zh-TW" altLang="en-US" dirty="0"/>
              <a:t>这些是真的吗？我真的改不了吗？</a:t>
            </a:r>
            <a:endParaRPr lang="en-US" altLang="zh-TW" dirty="0"/>
          </a:p>
          <a:p>
            <a:r>
              <a:rPr lang="zh-TW" altLang="en-US" dirty="0"/>
              <a:t>‪若有人在基督里，他就是新造的人，旧事已过，都变成新的了。</a:t>
            </a:r>
            <a:r>
              <a:rPr lang="en-US" altLang="zh-TW" dirty="0"/>
              <a:t>(</a:t>
            </a:r>
            <a:r>
              <a:rPr lang="zh-TW" altLang="en-US" dirty="0"/>
              <a:t>哥林多后书</a:t>
            </a:r>
            <a:r>
              <a:rPr lang="en-US" altLang="zh-TW" dirty="0"/>
              <a:t>5:17 )</a:t>
            </a:r>
            <a:r>
              <a:rPr lang="zh-TW" altLang="en-US" dirty="0"/>
              <a:t>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今天，究竟我们被世俗的思想影响太多？</a:t>
            </a:r>
            <a:endParaRPr lang="en-US" altLang="zh-TW" dirty="0"/>
          </a:p>
          <a:p>
            <a:r>
              <a:rPr lang="zh-TW" altLang="en-US" dirty="0"/>
              <a:t>或是被圣经真理所影响多？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34169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1A1D7-EB8F-409E-9B52-DAE1F7C1A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215CD71-96E7-F2C7-85A7-E915C5D72ED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3B2F53B-C7D6-6FF8-4176-A5749B6D9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496044"/>
            <a:ext cx="7560537" cy="4892058"/>
          </a:xfrm>
        </p:spPr>
        <p:txBody>
          <a:bodyPr/>
          <a:lstStyle/>
          <a:p>
            <a:r>
              <a:rPr lang="en-US" altLang="zh-HK" dirty="0"/>
              <a:t>18</a:t>
            </a:r>
            <a:r>
              <a:rPr lang="zh-HK" altLang="en-US" dirty="0"/>
              <a:t>节：</a:t>
            </a:r>
            <a:r>
              <a:rPr lang="zh-TW" altLang="en-US" dirty="0"/>
              <a:t>这出现</a:t>
            </a:r>
            <a:r>
              <a:rPr lang="zh-HK" altLang="en-US" dirty="0"/>
              <a:t>更严重的歪理</a:t>
            </a:r>
            <a:r>
              <a:rPr lang="zh-TW" altLang="en-US" dirty="0"/>
              <a:t>：</a:t>
            </a:r>
            <a:endParaRPr lang="en-US" altLang="zh-HK" dirty="0"/>
          </a:p>
          <a:p>
            <a:r>
              <a:rPr lang="en-US" altLang="zh-TW" dirty="0"/>
              <a:t>17</a:t>
            </a:r>
            <a:r>
              <a:rPr lang="zh-TW" altLang="en-US" dirty="0"/>
              <a:t>下其中有许米乃和腓理徒， </a:t>
            </a:r>
            <a:r>
              <a:rPr lang="en-US" altLang="zh-TW" dirty="0"/>
              <a:t>18 </a:t>
            </a:r>
            <a:r>
              <a:rPr lang="zh-TW" altLang="en-US" dirty="0"/>
              <a:t>他们偏离了真道，说复活的事已过，就败坏好些人的信心。</a:t>
            </a:r>
            <a:endParaRPr lang="en-US" altLang="zh-TW" dirty="0"/>
          </a:p>
          <a:p>
            <a:endParaRPr lang="en-US" altLang="zh-HK" dirty="0"/>
          </a:p>
          <a:p>
            <a:r>
              <a:rPr lang="zh-HK" altLang="en-US" dirty="0"/>
              <a:t>保罗不忌讳指出偏离了真道</a:t>
            </a:r>
            <a:r>
              <a:rPr lang="en-US" altLang="zh-HK" dirty="0"/>
              <a:t>=</a:t>
            </a:r>
            <a:r>
              <a:rPr lang="zh-HK" altLang="en-US" dirty="0"/>
              <a:t>真理，就是许米乃和腓理徒。指出他们说复活的事已过</a:t>
            </a:r>
            <a:r>
              <a:rPr lang="zh-TW" altLang="en-US" dirty="0"/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88741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0D371-C2A3-1E7E-3D6D-B1E25575F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B45D39B-D047-005B-EA22-EAC740415CF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80989E0-9193-788D-D181-C05CDB491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160" y="1546225"/>
            <a:ext cx="7560537" cy="4892058"/>
          </a:xfrm>
        </p:spPr>
        <p:txBody>
          <a:bodyPr/>
          <a:lstStyle/>
          <a:p>
            <a:r>
              <a:rPr lang="zh-TW" altLang="en-US" dirty="0"/>
              <a:t>圣经学者指出，</a:t>
            </a:r>
            <a:endParaRPr lang="en-US" altLang="zh-TW" dirty="0"/>
          </a:p>
          <a:p>
            <a:r>
              <a:rPr lang="zh-TW" altLang="en-US" dirty="0"/>
              <a:t>他们的见解是：复活的事情已经发生了。他们如此说：他们的见解是人身体是邪恶的，不会带着肉身进入来世，因此，否定末日身体复活。只把复活作灵意解说，所指是属灵内在生命的更新。这绝对是败坏信徒的信心，没有将来身体的复活，没有复活的盼望，死亡的恐惧，生命的将来何去何从？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主耶稣亲自的应许：</a:t>
            </a:r>
            <a:r>
              <a:rPr lang="en-US" altLang="zh-TW" dirty="0"/>
              <a:t> </a:t>
            </a:r>
            <a:r>
              <a:rPr lang="zh-TW" altLang="en-US" dirty="0"/>
              <a:t>耶稣说：「复活在我，生命也在我。信我的人虽然死了，也必复活」（约翰福音</a:t>
            </a:r>
            <a:r>
              <a:rPr lang="en-US" altLang="zh-TW" dirty="0"/>
              <a:t>11:25</a:t>
            </a:r>
            <a:r>
              <a:rPr lang="zh-TW" altLang="en-US" dirty="0"/>
              <a:t>）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6691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122CC-8547-EAD6-DEE9-C2D08BE33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CAFAC7C-25E9-DD99-EE54-7A484B9234B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CFAF5CD-7542-B0F8-6FA6-B79604854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40650"/>
            <a:ext cx="7560537" cy="4892058"/>
          </a:xfrm>
        </p:spPr>
        <p:txBody>
          <a:bodyPr/>
          <a:lstStyle/>
          <a:p>
            <a:r>
              <a:rPr lang="zh-TW" altLang="en-US" dirty="0"/>
              <a:t>在林前</a:t>
            </a:r>
            <a:r>
              <a:rPr lang="en-US" altLang="zh-TW" dirty="0"/>
              <a:t>15:20-23『</a:t>
            </a:r>
            <a:r>
              <a:rPr lang="zh-TW" altLang="en-US" dirty="0"/>
              <a:t>基督已经从死里复活，成为睡了之人初熟的果子。在基督里众人也都要复活。</a:t>
            </a:r>
            <a:r>
              <a:rPr lang="en-US" altLang="zh-TW" dirty="0"/>
              <a:t>』</a:t>
            </a:r>
          </a:p>
          <a:p>
            <a:r>
              <a:rPr lang="en-US" altLang="zh-TW" dirty="0"/>
              <a:t>20</a:t>
            </a:r>
            <a:r>
              <a:rPr lang="zh-TW" altLang="en-US" dirty="0"/>
              <a:t>但基督已经从死里复活，成为睡了之人初熟的果子。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en-US" altLang="zh-TW" dirty="0"/>
              <a:t>21</a:t>
            </a:r>
            <a:r>
              <a:rPr lang="zh-TW" altLang="en-US" dirty="0"/>
              <a:t>死既是因一人而来，死人复活也是因一人而来。 </a:t>
            </a:r>
            <a:endParaRPr lang="en-US" altLang="zh-TW" dirty="0"/>
          </a:p>
          <a:p>
            <a:r>
              <a:rPr lang="en-US" altLang="zh-TW" dirty="0"/>
              <a:t>22</a:t>
            </a:r>
            <a:r>
              <a:rPr lang="zh-TW" altLang="en-US" dirty="0"/>
              <a:t>在亚当里众人都死了；照样，在基督里众人也都要复活。 </a:t>
            </a:r>
            <a:r>
              <a:rPr lang="en-US" altLang="zh-TW" dirty="0"/>
              <a:t>23</a:t>
            </a:r>
            <a:r>
              <a:rPr lang="zh-TW" altLang="en-US" dirty="0"/>
              <a:t>但各人是按着自己的次序复活：初熟的果子是基督；</a:t>
            </a:r>
            <a:endParaRPr lang="en-US" altLang="zh-TW" dirty="0"/>
          </a:p>
          <a:p>
            <a:r>
              <a:rPr lang="zh-TW" altLang="en-US" dirty="0"/>
              <a:t>以后，在他来的时候，是那些属基督的。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21917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EEAF4-0651-8461-BB0A-0F24E15C3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D14C586-5F57-CEBD-B4B5-308E0FAFF21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3E6C99-D84F-A1E6-BD68-4C1E8383F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62951"/>
            <a:ext cx="7560537" cy="4892058"/>
          </a:xfrm>
        </p:spPr>
        <p:txBody>
          <a:bodyPr/>
          <a:lstStyle/>
          <a:p>
            <a:r>
              <a:rPr lang="zh-TW" altLang="en-US" dirty="0"/>
              <a:t>当偏离了真道，会把我们纯正的信仰扭曲。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电子媒体， </a:t>
            </a:r>
            <a:r>
              <a:rPr lang="en-US" altLang="zh-TW" dirty="0"/>
              <a:t>YouTube</a:t>
            </a:r>
            <a:r>
              <a:rPr lang="zh-TW" altLang="en-US" dirty="0"/>
              <a:t>上面，抖音上面，可以看到许多基督教的讲道，专题，电子媒体上，如超级市场，</a:t>
            </a:r>
            <a:endParaRPr lang="en-US" altLang="zh-TW" dirty="0"/>
          </a:p>
          <a:p>
            <a:r>
              <a:rPr lang="zh-TW" altLang="en-US" dirty="0"/>
              <a:t>货品甚多，任君选择。当中有真理的教导，但也有似乎也很像真理，但却是夹杂了不少歪理，如果我们一不留神，就会听从了许多许多这些歪理，就以为是真理。我们都不要掉以轻心。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0911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D3E45-4465-6E92-881B-A337E48C1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9B7B59B-784C-FA6A-C9C9-4105D66C927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990EF1-66A5-FCF8-08A0-517E9C3C6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31" y="1507196"/>
            <a:ext cx="7560537" cy="4892058"/>
          </a:xfrm>
        </p:spPr>
        <p:txBody>
          <a:bodyPr/>
          <a:lstStyle/>
          <a:p>
            <a:r>
              <a:rPr lang="zh-TW" altLang="en-US" dirty="0"/>
              <a:t>有牧早者提出守圣餐需要有恭敬的态度，要知道这是耶稣救赎的恩典，但他说：「我有一些领受，我要教导这项真理，」其中会强调圣餐</a:t>
            </a:r>
            <a:endParaRPr lang="en-US" altLang="zh-TW" dirty="0"/>
          </a:p>
          <a:p>
            <a:r>
              <a:rPr lang="zh-TW" altLang="en-US" dirty="0"/>
              <a:t>能医治疾病。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DC16D1-1997-F1BA-C82B-C8983E1D3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967" t="14337" r="3979" b="37205"/>
          <a:stretch>
            <a:fillRect/>
          </a:stretch>
        </p:blipFill>
        <p:spPr>
          <a:xfrm>
            <a:off x="1040549" y="3515570"/>
            <a:ext cx="2527297" cy="166841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84E0102-C751-CA57-191B-BC6E483AD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64" t="18495" r="16452" b="26882"/>
          <a:stretch>
            <a:fillRect/>
          </a:stretch>
        </p:blipFill>
        <p:spPr>
          <a:xfrm>
            <a:off x="3650226" y="2656554"/>
            <a:ext cx="4785852" cy="28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F546-769E-AF8D-E89C-63D8B62C2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A9301A4-5AF0-7882-A8CB-E2D76CDBFE9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DF5176-DE4F-1B83-7F90-4B463EDCA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160" y="1574103"/>
            <a:ext cx="7560537" cy="4892058"/>
          </a:xfrm>
        </p:spPr>
        <p:txBody>
          <a:bodyPr/>
          <a:lstStyle/>
          <a:p>
            <a:r>
              <a:rPr lang="zh-TW" altLang="en-US" dirty="0"/>
              <a:t>守圣餐的意义：纪念耶稣为世人的罪钉十字架的牺牲， 我们在圣餐中藉此思想上帝的爱与救赎；表明自己对主救恩的确信，又与主建立更亲密的连结，又盼望将来主的再来，得着神最终完全的救恩。</a:t>
            </a:r>
          </a:p>
          <a:p>
            <a:endParaRPr lang="zh-TW" altLang="en-US" dirty="0"/>
          </a:p>
          <a:p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CAF381A-DEDB-4DF9-AA5D-ECA97751C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3" y="3291827"/>
            <a:ext cx="3098543" cy="205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3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CC1-46BA-09E2-0104-363AC6D45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2B1C895-360C-EA60-A3FF-363A3591DF3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885020" cy="430861"/>
          </a:xfrm>
        </p:spPr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	 </a:t>
            </a:r>
            <a:r>
              <a:rPr lang="zh-TW" altLang="en-US" dirty="0"/>
              <a:t>远避世俗的歪理。</a:t>
            </a:r>
            <a:r>
              <a:rPr lang="en-US" altLang="zh-TW" dirty="0"/>
              <a:t>14</a:t>
            </a:r>
            <a:r>
              <a:rPr lang="zh-TW" altLang="en-US" dirty="0"/>
              <a:t>下，</a:t>
            </a:r>
            <a:r>
              <a:rPr lang="en-US" altLang="zh-TW" dirty="0"/>
              <a:t>16-18 </a:t>
            </a:r>
            <a:endParaRPr lang="zh-HK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26D49E1-F8B1-2831-B81C-4ACAF55AA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160" y="1502942"/>
            <a:ext cx="7560537" cy="4892058"/>
          </a:xfrm>
        </p:spPr>
        <p:txBody>
          <a:bodyPr/>
          <a:lstStyle/>
          <a:p>
            <a:r>
              <a:rPr lang="zh-TW" altLang="en-US" dirty="0"/>
              <a:t>在网络的大型的超市食物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3FB3616-A58B-5859-7A76-05D2D6175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26" y="3156962"/>
            <a:ext cx="1907151" cy="19071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FA26291-78FF-EACF-B322-1BB2A9A5C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51" y="1072364"/>
            <a:ext cx="2615886" cy="16277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B8155AD-1831-8E36-6C4C-EF447AAA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030" y="2153384"/>
            <a:ext cx="1767845" cy="176784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441FFD-FA10-B311-0286-55F8CF8C4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511" y="2688106"/>
            <a:ext cx="4271550" cy="26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51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3885EC7-A994-4644-FB4F-6AB4F7446C8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7326563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三</a:t>
            </a:r>
            <a:r>
              <a:rPr lang="en-US" altLang="zh-HK" dirty="0"/>
              <a:t>)</a:t>
            </a:r>
            <a:r>
              <a:rPr lang="zh-HK" altLang="en-US" dirty="0"/>
              <a:t>要按正意分解真理的道（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15</a:t>
            </a:r>
            <a:r>
              <a:rPr lang="zh-HK" altLang="en-US" dirty="0"/>
              <a:t>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396AD0-3E74-AC48-53CF-2797A7490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31" y="1601981"/>
            <a:ext cx="7560537" cy="4892058"/>
          </a:xfrm>
        </p:spPr>
        <p:txBody>
          <a:bodyPr/>
          <a:lstStyle/>
          <a:p>
            <a:r>
              <a:rPr lang="en-US" altLang="zh-TW" dirty="0"/>
              <a:t>15 </a:t>
            </a:r>
            <a:r>
              <a:rPr lang="zh-TW" altLang="en-US" dirty="0"/>
              <a:t>你当竭力在神面前得蒙喜悦，作无愧的工人，按着正意分解真理的道。</a:t>
            </a:r>
          </a:p>
          <a:p>
            <a:r>
              <a:rPr lang="zh-TW" altLang="en-US" dirty="0"/>
              <a:t>保罗在这里提醒提摩太，提摩太作为神的工人，要表明要得到神的喜悦和认可，他需要正确地分解真理的道。按着正意分解” 原文只是一个字，意思 是“直”和“割切”，</a:t>
            </a:r>
            <a:endParaRPr lang="en-US" altLang="zh-TW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88761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60E74-029C-D9CA-5C11-DBAAEEF7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78C6D15-3B50-151C-44D6-D9FFCD499BC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7326563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三</a:t>
            </a:r>
            <a:r>
              <a:rPr lang="en-US" altLang="zh-HK" dirty="0"/>
              <a:t>)</a:t>
            </a:r>
            <a:r>
              <a:rPr lang="zh-HK" altLang="en-US" dirty="0"/>
              <a:t>要按正意分解真理的道（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15</a:t>
            </a:r>
            <a:r>
              <a:rPr lang="zh-HK" altLang="en-US" dirty="0"/>
              <a:t>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2C813FD-A4D6-6862-AF34-B4BA2A07B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zh-TW" altLang="en-US" dirty="0"/>
              <a:t>当解释圣经需要完全真实公正、不把自己的认为的意思去乱解说，不要把经文的意思扭曲。最重要，对抗异端歪理，</a:t>
            </a:r>
            <a:endParaRPr lang="en-US" altLang="zh-TW" dirty="0"/>
          </a:p>
          <a:p>
            <a:r>
              <a:rPr lang="zh-TW" altLang="en-US" dirty="0"/>
              <a:t>提摩太在教会要有一个健全的教导，就是按着正意分解真理的道。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442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EB1E6E-98DB-AC2F-302B-7E9AD1278A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在星加坡，一个妇女，看</a:t>
            </a:r>
            <a:r>
              <a:rPr lang="en-US" altLang="zh-TW" dirty="0"/>
              <a:t>TikTok</a:t>
            </a:r>
            <a:r>
              <a:rPr lang="zh-TW" altLang="en-US" dirty="0"/>
              <a:t>直播，</a:t>
            </a:r>
            <a:endParaRPr lang="en-US" altLang="zh-TW" dirty="0"/>
          </a:p>
          <a:p>
            <a:r>
              <a:rPr lang="zh-TW" altLang="en-US" dirty="0"/>
              <a:t>她花</a:t>
            </a:r>
            <a:r>
              <a:rPr lang="en-US" altLang="zh-TW" dirty="0"/>
              <a:t>2300</a:t>
            </a:r>
            <a:r>
              <a:rPr lang="zh-TW" altLang="en-US" dirty="0"/>
              <a:t>元</a:t>
            </a:r>
            <a:r>
              <a:rPr lang="en-US" altLang="zh-TW" dirty="0"/>
              <a:t>(</a:t>
            </a:r>
            <a:r>
              <a:rPr lang="zh-TW" altLang="en-US" dirty="0"/>
              <a:t>星加坡元</a:t>
            </a:r>
            <a:r>
              <a:rPr lang="en-US" altLang="zh-TW" dirty="0"/>
              <a:t>)= 1,536.79 </a:t>
            </a:r>
            <a:r>
              <a:rPr lang="zh-TW" altLang="en-US" dirty="0"/>
              <a:t>欧元</a:t>
            </a:r>
          </a:p>
          <a:p>
            <a:r>
              <a:rPr lang="zh-TW" altLang="en-US" dirty="0"/>
              <a:t>买了七只玉镯 ，</a:t>
            </a:r>
            <a:endParaRPr lang="en-US" altLang="zh-TW" dirty="0"/>
          </a:p>
          <a:p>
            <a:r>
              <a:rPr lang="zh-CN" altLang="en-US" dirty="0"/>
              <a:t>送检惊揭是假翡翠，</a:t>
            </a:r>
            <a:endParaRPr lang="en-US" altLang="zh-CN" dirty="0"/>
          </a:p>
          <a:p>
            <a:r>
              <a:rPr lang="zh-CN" altLang="en-US" dirty="0"/>
              <a:t>乃是经过注胶处理的假翡翠。</a:t>
            </a:r>
          </a:p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20F5153-8F4C-4427-EA1F-D4FD82B994E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8E54E1F-FC0D-9BB5-CF74-3ECFE4FA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537" y="1403839"/>
            <a:ext cx="2742391" cy="36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84179-2EA4-3C66-D027-C11B8C76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E52B6B2-4CD0-6177-22B7-5F74A6469C6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7326563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三</a:t>
            </a:r>
            <a:r>
              <a:rPr lang="en-US" altLang="zh-HK" dirty="0"/>
              <a:t>)</a:t>
            </a:r>
            <a:r>
              <a:rPr lang="zh-HK" altLang="en-US" dirty="0"/>
              <a:t>要按正意分解真理的道（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15</a:t>
            </a:r>
            <a:r>
              <a:rPr lang="zh-HK" altLang="en-US" dirty="0"/>
              <a:t>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997780-F00F-5BF4-67CD-AA6BC16E9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01620"/>
            <a:ext cx="7560537" cy="4892058"/>
          </a:xfrm>
        </p:spPr>
        <p:txBody>
          <a:bodyPr/>
          <a:lstStyle/>
          <a:p>
            <a:r>
              <a:rPr lang="zh-TW" altLang="en-US" dirty="0"/>
              <a:t>有圣经学者指出，当有些人以为，自己的释经百分之百代表真理，其实，就已如同亚当与夏娃，陷入撒但诱人“如神能知道善恶”的谎言试探中（</a:t>
            </a:r>
            <a:r>
              <a:rPr lang="en-US" altLang="zh-TW" dirty="0"/>
              <a:t>《</a:t>
            </a:r>
            <a:r>
              <a:rPr lang="zh-TW" altLang="en-US" dirty="0"/>
              <a:t>创</a:t>
            </a:r>
            <a:r>
              <a:rPr lang="en-US" altLang="zh-TW" dirty="0"/>
              <a:t>》3</a:t>
            </a:r>
            <a:r>
              <a:rPr lang="zh-TW" altLang="en-US" dirty="0"/>
              <a:t>：</a:t>
            </a:r>
            <a:r>
              <a:rPr lang="en-US" altLang="zh-TW" dirty="0"/>
              <a:t>5</a:t>
            </a:r>
            <a:r>
              <a:rPr lang="zh-TW" altLang="en-US" dirty="0"/>
              <a:t>）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68697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B0864-CDA0-9562-A362-7E54253E3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A0A09A9-C9AE-6E53-DB92-68D87C832C7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7326563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三</a:t>
            </a:r>
            <a:r>
              <a:rPr lang="en-US" altLang="zh-HK" dirty="0"/>
              <a:t>)</a:t>
            </a:r>
            <a:r>
              <a:rPr lang="zh-HK" altLang="en-US" dirty="0"/>
              <a:t>要按正意分解真理的道（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15</a:t>
            </a:r>
            <a:r>
              <a:rPr lang="zh-HK" altLang="en-US" dirty="0"/>
              <a:t>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AC323F4-F578-5480-EC5C-2F1C7FEF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23923"/>
            <a:ext cx="7560537" cy="4892058"/>
          </a:xfrm>
        </p:spPr>
        <p:txBody>
          <a:bodyPr/>
          <a:lstStyle/>
          <a:p>
            <a:r>
              <a:rPr lang="zh-TW" altLang="en-US" dirty="0"/>
              <a:t>或是有些人随意引用经文以解决所有的生命问题。</a:t>
            </a:r>
            <a:endParaRPr lang="en-US" altLang="zh-TW" dirty="0"/>
          </a:p>
          <a:p>
            <a:r>
              <a:rPr lang="zh-TW" altLang="en-US" dirty="0"/>
              <a:t>以一节经文，应用到生命各个层面的问题上。就会断章取义。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但圣经中的每一节经文，都是在特定社会历史及文字体裁之情境，我们不能这样随意的解读。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725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2E8FC-89C7-F89A-A895-63F79507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7137391-9A4A-964F-45FD-D2DF8FEBB43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7326563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三</a:t>
            </a:r>
            <a:r>
              <a:rPr lang="en-US" altLang="zh-HK" dirty="0"/>
              <a:t>)</a:t>
            </a:r>
            <a:r>
              <a:rPr lang="zh-HK" altLang="en-US" dirty="0"/>
              <a:t>要按正意分解真理的道（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15</a:t>
            </a:r>
            <a:r>
              <a:rPr lang="zh-HK" altLang="en-US" dirty="0"/>
              <a:t>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4FF197-F0A9-E624-870A-EDB82923A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31" y="1557376"/>
            <a:ext cx="7560537" cy="4892058"/>
          </a:xfrm>
        </p:spPr>
        <p:txBody>
          <a:bodyPr/>
          <a:lstStyle/>
          <a:p>
            <a:r>
              <a:rPr lang="zh-TW" altLang="en-US" dirty="0"/>
              <a:t>我们阅读圣经要考虑当时的时代背景，当时的文化，</a:t>
            </a:r>
            <a:endParaRPr lang="en-US" altLang="zh-TW" dirty="0"/>
          </a:p>
          <a:p>
            <a:r>
              <a:rPr lang="zh-TW" altLang="en-US" dirty="0"/>
              <a:t>上文下理，用字，段落分段，等等。</a:t>
            </a:r>
            <a:endParaRPr lang="en-US" altLang="zh-TW" dirty="0"/>
          </a:p>
          <a:p>
            <a:r>
              <a:rPr lang="zh-TW" altLang="en-US" dirty="0"/>
              <a:t>不是用我们自己现在时代的眼光来解释，这是很容易解错了经文，就不是圣经告诉我们什么？</a:t>
            </a:r>
            <a:endParaRPr lang="en-US" altLang="zh-TW" dirty="0"/>
          </a:p>
          <a:p>
            <a:r>
              <a:rPr lang="zh-TW" altLang="en-US" dirty="0"/>
              <a:t>乃是我们告诉圣经，这句说话是按我的看法，应该是这样解释，这是很危险的。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4709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07DA-A1A3-EBBB-9DF1-66996E6A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CCD151F-D66B-1347-A928-572A75505B4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7326563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三</a:t>
            </a:r>
            <a:r>
              <a:rPr lang="en-US" altLang="zh-HK" dirty="0"/>
              <a:t>)</a:t>
            </a:r>
            <a:r>
              <a:rPr lang="zh-HK" altLang="en-US" dirty="0"/>
              <a:t>要按正意分解真理的道（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15</a:t>
            </a:r>
            <a:r>
              <a:rPr lang="zh-HK" altLang="en-US" dirty="0"/>
              <a:t>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BD39ED-C3E3-A41B-AB0B-03A99DF4A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07196"/>
            <a:ext cx="7560537" cy="4892058"/>
          </a:xfrm>
        </p:spPr>
        <p:txBody>
          <a:bodyPr/>
          <a:lstStyle/>
          <a:p>
            <a:r>
              <a:rPr lang="zh-TW" altLang="en-US" dirty="0"/>
              <a:t>教会有主日学，有不同的查经小组，</a:t>
            </a:r>
            <a:endParaRPr lang="en-US" altLang="zh-TW" dirty="0"/>
          </a:p>
          <a:p>
            <a:r>
              <a:rPr lang="zh-TW" altLang="en-US" dirty="0"/>
              <a:t>在圣经的话语里面用功，</a:t>
            </a:r>
            <a:endParaRPr lang="en-US" altLang="zh-TW" dirty="0"/>
          </a:p>
          <a:p>
            <a:r>
              <a:rPr lang="zh-TW" altLang="en-US" dirty="0"/>
              <a:t>接着正意分解真理的道，</a:t>
            </a:r>
            <a:endParaRPr lang="en-US" altLang="zh-TW" dirty="0"/>
          </a:p>
          <a:p>
            <a:r>
              <a:rPr lang="zh-TW" altLang="en-US" dirty="0"/>
              <a:t>不要离开耶稣基督的福音，</a:t>
            </a:r>
            <a:endParaRPr lang="en-US" altLang="zh-TW" dirty="0"/>
          </a:p>
          <a:p>
            <a:r>
              <a:rPr lang="zh-TW" altLang="en-US" dirty="0"/>
              <a:t>免得被人迷惑，</a:t>
            </a:r>
            <a:endParaRPr lang="en-US" altLang="zh-TW" dirty="0"/>
          </a:p>
          <a:p>
            <a:r>
              <a:rPr lang="zh-TW" altLang="en-US" dirty="0"/>
              <a:t>需要有慎思明辨。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49091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69D38B5-90BD-4B47-0C88-0B78AC6092B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总结：‪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28A03F5-1E8B-3564-C00D-311C79601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提摩太在以弗所的服侍，他的牧养很不容易。在提前，他要委任合适的教会领袖，牧养各类信徒的需要，信徒要怎样过合宜的基督徒生活，要驳斥异端。等等。在提后，保罗一方面希望提摩太可以早日来到（提后</a:t>
            </a:r>
            <a:r>
              <a:rPr lang="en-US" altLang="zh-TW" dirty="0"/>
              <a:t>1:4</a:t>
            </a:r>
            <a:r>
              <a:rPr lang="zh-TW" altLang="en-US" dirty="0"/>
              <a:t>），探望自己（</a:t>
            </a:r>
            <a:r>
              <a:rPr lang="en-US" altLang="zh-TW" dirty="0"/>
              <a:t>4:9</a:t>
            </a:r>
            <a:r>
              <a:rPr lang="zh-TW" altLang="en-US" dirty="0"/>
              <a:t>）同时，他也关心教会的情况。鼓励提摩太要持守真道，要忠心，作无愧的工人，按着正意分解真理的道对抗假教师的虚谈。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52232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A5170-70DF-BF9F-3A20-3812949B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4052132-1314-980D-5BB4-2269A2F4D74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总结：‪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CA5BCBC-6DD7-885A-45B5-4714DD93E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诚如开始所说，假教师，他们大肆宣扬他们的学问，其实他们是自高自大，一无所知，专好问难，争辩言词，</a:t>
            </a:r>
            <a:r>
              <a:rPr lang="en-US" altLang="zh-TW" dirty="0"/>
              <a:t>…… (</a:t>
            </a:r>
            <a:r>
              <a:rPr lang="zh-TW" altLang="en-US" dirty="0"/>
              <a:t>提前</a:t>
            </a:r>
            <a:r>
              <a:rPr lang="en-US" altLang="zh-TW" dirty="0"/>
              <a:t>6:4) </a:t>
            </a:r>
            <a:r>
              <a:rPr lang="zh-TW" altLang="en-US" dirty="0"/>
              <a:t>在鱼目混珠下，他们的歪理影响不少教会的弟兄姊妹，影响他们认信耶稣的福音，影响他们的信心，</a:t>
            </a:r>
            <a:endParaRPr lang="en-US" altLang="zh-TW" dirty="0"/>
          </a:p>
          <a:p>
            <a:r>
              <a:rPr lang="zh-TW" altLang="en-US" dirty="0"/>
              <a:t>影响他们信仰生活的偏差。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52293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5C75-9E8C-02E4-BAF3-6CD6F9DB4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FCF651F-2CE3-7037-DF43-81942858126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总结：‪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FC602F-DF62-86AA-F3A5-B9F031164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对抗这些歪理，保罗教导提摩太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	</a:t>
            </a:r>
            <a:r>
              <a:rPr lang="zh-TW" altLang="en-US" dirty="0"/>
              <a:t>教导会众常记着福音的真道，</a:t>
            </a:r>
          </a:p>
          <a:p>
            <a:r>
              <a:rPr lang="en-US" altLang="zh-TW" dirty="0"/>
              <a:t>2.	</a:t>
            </a:r>
            <a:r>
              <a:rPr lang="zh-TW" altLang="en-US" dirty="0"/>
              <a:t>不堕入假教师的陷阱，不可为言语争辩，</a:t>
            </a:r>
          </a:p>
          <a:p>
            <a:pPr marL="385763" indent="-385763">
              <a:buAutoNum type="arabicPeriod" startAt="3"/>
            </a:pPr>
            <a:r>
              <a:rPr lang="zh-TW" altLang="en-US" dirty="0"/>
              <a:t>要远避世俗的虚谈，</a:t>
            </a:r>
            <a:endParaRPr lang="en-US" altLang="zh-TW" dirty="0"/>
          </a:p>
          <a:p>
            <a:r>
              <a:rPr lang="en-US" altLang="zh-TW" dirty="0"/>
              <a:t>      </a:t>
            </a:r>
            <a:r>
              <a:rPr lang="zh-TW" altLang="en-US" dirty="0"/>
              <a:t>这些只会叫人必进到更不敬虔的地步，</a:t>
            </a:r>
          </a:p>
          <a:p>
            <a:r>
              <a:rPr lang="en-US" altLang="zh-TW" dirty="0"/>
              <a:t>4.	</a:t>
            </a:r>
            <a:r>
              <a:rPr lang="zh-TW" altLang="en-US" dirty="0"/>
              <a:t>最重要是按着正意分解真理的道。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20846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4EB27-F04A-DE2D-4B67-8C522AE5D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74ADF90-722A-8E5E-6F67-63CDBE5A9FC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总结：‪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0713CD-8394-2FD5-99B5-FB4397A45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一位牧者，面对教会如此严峻的处境，或许会有很大的压力，但保罗安慰他：</a:t>
            </a:r>
          </a:p>
          <a:p>
            <a:r>
              <a:rPr lang="zh-TW" altLang="en-US" dirty="0"/>
              <a:t>在</a:t>
            </a:r>
            <a:r>
              <a:rPr lang="en-US" altLang="zh-TW" dirty="0"/>
              <a:t>19</a:t>
            </a:r>
            <a:r>
              <a:rPr lang="zh-TW" altLang="en-US" dirty="0"/>
              <a:t>节 然而，神坚固的根基立住了。</a:t>
            </a:r>
            <a:endParaRPr lang="en-US" altLang="zh-TW" dirty="0"/>
          </a:p>
          <a:p>
            <a:r>
              <a:rPr lang="zh-TW" altLang="en-US" dirty="0"/>
              <a:t>上面有这印记说：「主认识谁是他的人。」</a:t>
            </a:r>
            <a:endParaRPr lang="en-US" altLang="zh-TW" dirty="0"/>
          </a:p>
          <a:p>
            <a:r>
              <a:rPr lang="zh-TW" altLang="en-US" dirty="0"/>
              <a:t>又说：「凡称呼主名的人总要离开不义。」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84886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7CA6B-20C9-B335-2893-2E5FF0A60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078D7C9-CB1C-5B85-BEB1-61BB1326F196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zh-HK" altLang="en-US" dirty="0"/>
              <a:t>总结：‪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F896E4-CB68-6089-8278-4B8E3A6A5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主自己会分辨谁是祂的信徒，但也提醒属主的人，</a:t>
            </a:r>
            <a:endParaRPr lang="en-US" altLang="zh-TW" dirty="0"/>
          </a:p>
          <a:p>
            <a:r>
              <a:rPr lang="zh-TW" altLang="en-US" dirty="0"/>
              <a:t>要离开不义。</a:t>
            </a:r>
            <a:endParaRPr lang="en-US" altLang="zh-TW" dirty="0"/>
          </a:p>
          <a:p>
            <a:r>
              <a:rPr lang="en-US" altLang="zh-TW" dirty="0"/>
              <a:t>20-26</a:t>
            </a:r>
            <a:r>
              <a:rPr lang="zh-TW" altLang="en-US" dirty="0"/>
              <a:t>节继续教导我们属主的人，</a:t>
            </a:r>
            <a:endParaRPr lang="en-US" altLang="zh-TW" dirty="0"/>
          </a:p>
          <a:p>
            <a:r>
              <a:rPr lang="zh-TW" altLang="en-US" dirty="0"/>
              <a:t>要作贵重的器皿，</a:t>
            </a:r>
            <a:endParaRPr lang="en-US" altLang="zh-TW" dirty="0"/>
          </a:p>
          <a:p>
            <a:r>
              <a:rPr lang="zh-TW" altLang="en-US" dirty="0"/>
              <a:t>整个信仰群体一起操练全人生命的成长。</a:t>
            </a:r>
          </a:p>
          <a:p>
            <a:endParaRPr lang="zh-TW" altLang="en-US" dirty="0"/>
          </a:p>
          <a:p>
            <a:endParaRPr lang="zh-TW" altLang="en-US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0676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D4AE5530-C8EC-B80A-A621-4FFEEEAF578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A5F0CF-71E3-460A-7539-86BB78CF2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原来在初期教会，也不例外，出现不少假教师，</a:t>
            </a:r>
            <a:endParaRPr lang="en-US" altLang="zh-TW" dirty="0"/>
          </a:p>
          <a:p>
            <a:r>
              <a:rPr lang="zh-TW" altLang="en-US" dirty="0"/>
              <a:t>他们把一些似是而非的道理，</a:t>
            </a:r>
            <a:endParaRPr lang="en-US" altLang="zh-TW" dirty="0"/>
          </a:p>
          <a:p>
            <a:r>
              <a:rPr lang="zh-TW" altLang="en-US" dirty="0"/>
              <a:t>鱼目混珠的把歪理说成好像真理，</a:t>
            </a:r>
            <a:endParaRPr lang="en-US" altLang="zh-TW" dirty="0"/>
          </a:p>
          <a:p>
            <a:r>
              <a:rPr lang="zh-TW" altLang="en-US" dirty="0"/>
              <a:t>当这些歪理一直围绕着信徒，</a:t>
            </a:r>
            <a:endParaRPr lang="en-US" altLang="zh-TW" dirty="0"/>
          </a:p>
          <a:p>
            <a:r>
              <a:rPr lang="zh-TW" altLang="en-US" dirty="0"/>
              <a:t>没有发觉，信徒信以为真，</a:t>
            </a:r>
            <a:endParaRPr lang="en-US" altLang="zh-TW" dirty="0"/>
          </a:p>
          <a:p>
            <a:r>
              <a:rPr lang="zh-TW" altLang="en-US" dirty="0"/>
              <a:t>那么，这些歪理会一步一步败坏教会，影响实在很大。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1594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6523103-9CC4-6825-68A1-F6B2EE4BEBB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113C08-AEE6-91E5-257F-180F2D540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在以弗所教会</a:t>
            </a:r>
            <a:endParaRPr lang="en-US" altLang="zh-TW" dirty="0"/>
          </a:p>
          <a:p>
            <a:r>
              <a:rPr lang="zh-TW" altLang="en-US" dirty="0"/>
              <a:t>保罗离开以弗所教会，他说过：「我知道，我去之后必有凶暴的豺狼进入你们中间，不爱惜羊羣。就是你们中间，也必有人起来说悖谬的话，要引诱门徒跟从他们。 」徒</a:t>
            </a:r>
            <a:r>
              <a:rPr lang="en-US" altLang="zh-TW" dirty="0"/>
              <a:t>20:29-30</a:t>
            </a:r>
          </a:p>
          <a:p>
            <a:r>
              <a:rPr lang="zh-TW" altLang="en-US" dirty="0"/>
              <a:t>这时候，只有年轻的提摩太在这里服侍。他怎样去牧养，怎样去面对？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9150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0DE85CF-A7CE-6786-B990-7E406F7C771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990ADA-396F-7AC6-0F67-7B4C8A937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提摩太后书大概的内容。</a:t>
            </a:r>
          </a:p>
          <a:p>
            <a:r>
              <a:rPr lang="zh-TW" altLang="en-US" dirty="0"/>
              <a:t>提后一章：保罗勉励提摩太忠于福音、毋惧苦难。</a:t>
            </a:r>
          </a:p>
          <a:p>
            <a:r>
              <a:rPr lang="zh-TW" altLang="en-US" dirty="0"/>
              <a:t>提后二章：保罗劝戒提摩太要作无愧的工人，按着正意分解真理的道，远避虚谈。</a:t>
            </a:r>
          </a:p>
          <a:p>
            <a:r>
              <a:rPr lang="zh-TW" altLang="en-US" dirty="0"/>
              <a:t>提后三章：保罗勉励提摩太持守真道，敬虔度日，</a:t>
            </a:r>
            <a:endParaRPr lang="en-US" altLang="zh-TW" dirty="0"/>
          </a:p>
          <a:p>
            <a:r>
              <a:rPr lang="en-US" altLang="zh-TW" dirty="0"/>
              <a:t>                   </a:t>
            </a:r>
            <a:r>
              <a:rPr lang="zh-TW" altLang="en-US" dirty="0"/>
              <a:t>以圣经为生命之道</a:t>
            </a:r>
            <a:endParaRPr lang="en-US" altLang="zh-TW" dirty="0"/>
          </a:p>
          <a:p>
            <a:r>
              <a:rPr lang="zh-TW" altLang="en-US" dirty="0"/>
              <a:t>提后四章：保罗对提摩太最后的托付。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79236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960A199-E261-AE06-E2F2-D765ACC9A65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6BE53B-667F-D62E-4A06-7893823519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14</a:t>
            </a:r>
            <a:r>
              <a:rPr lang="zh-CN" altLang="en-US" dirty="0"/>
              <a:t>你要使众人回想这些事，在主面前嘱咐他们：不可为言语争辩；这是没有益处的，只能败坏听见的人。 </a:t>
            </a:r>
            <a:endParaRPr lang="en-US" altLang="zh-CN" dirty="0"/>
          </a:p>
          <a:p>
            <a:r>
              <a:rPr lang="en-US" altLang="zh-CN" dirty="0"/>
              <a:t>15</a:t>
            </a:r>
            <a:r>
              <a:rPr lang="zh-CN" altLang="en-US" dirty="0"/>
              <a:t>你当竭力在　神面前得蒙喜悦，作无愧的工人，按着正意分解真理的道。 </a:t>
            </a:r>
            <a:endParaRPr lang="en-US" altLang="zh-CN" dirty="0"/>
          </a:p>
          <a:p>
            <a:r>
              <a:rPr lang="en-US" altLang="zh-CN" dirty="0"/>
              <a:t>16</a:t>
            </a:r>
            <a:r>
              <a:rPr lang="zh-CN" altLang="en-US" dirty="0"/>
              <a:t>但要远避世俗的虚谈，因为这等人必进到更不敬虔的地步。 </a:t>
            </a:r>
            <a:r>
              <a:rPr lang="en-US" altLang="zh-CN" dirty="0"/>
              <a:t>17</a:t>
            </a:r>
            <a:r>
              <a:rPr lang="zh-CN" altLang="en-US" dirty="0"/>
              <a:t>他们的话如同毒疮，越烂越大；其中有许米乃和腓理徒， </a:t>
            </a:r>
            <a:r>
              <a:rPr lang="en-US" altLang="zh-CN" dirty="0"/>
              <a:t>18</a:t>
            </a:r>
            <a:r>
              <a:rPr lang="zh-CN" altLang="en-US" dirty="0"/>
              <a:t>他们偏离了真道，说复活的事已过，就败坏好些人的信心。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6965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77C192E-2C5E-1259-1948-F58E369A1CA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274377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一</a:t>
            </a:r>
            <a:r>
              <a:rPr lang="en-US" altLang="zh-HK" dirty="0"/>
              <a:t>)	</a:t>
            </a:r>
            <a:r>
              <a:rPr lang="zh-HK" altLang="en-US" dirty="0"/>
              <a:t>要守住福音的真道。（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14</a:t>
            </a:r>
            <a:r>
              <a:rPr lang="zh-HK" altLang="en-US" dirty="0"/>
              <a:t>上）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52D1D2-195D-4D24-D4F0-48FAC7793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46225"/>
            <a:ext cx="7560537" cy="4892058"/>
          </a:xfrm>
        </p:spPr>
        <p:txBody>
          <a:bodyPr/>
          <a:lstStyle/>
          <a:p>
            <a:r>
              <a:rPr lang="zh-HK" altLang="en-US" dirty="0"/>
              <a:t>你要使众人回想这些事，这些事是指什么呢？</a:t>
            </a:r>
          </a:p>
          <a:p>
            <a:r>
              <a:rPr lang="en-US" altLang="zh-HK" dirty="0"/>
              <a:t>14 An dieses </a:t>
            </a:r>
            <a:r>
              <a:rPr lang="en-US" altLang="zh-HK" dirty="0" err="1"/>
              <a:t>Bekenntnis</a:t>
            </a:r>
            <a:r>
              <a:rPr lang="en-US" altLang="zh-HK" dirty="0"/>
              <a:t> </a:t>
            </a:r>
            <a:r>
              <a:rPr lang="en-US" altLang="zh-HK" dirty="0" err="1"/>
              <a:t>sollst</a:t>
            </a:r>
            <a:r>
              <a:rPr lang="en-US" altLang="zh-HK" dirty="0"/>
              <a:t> du alle immer </a:t>
            </a:r>
            <a:r>
              <a:rPr lang="en-US" altLang="zh-HK" dirty="0" err="1"/>
              <a:t>wieder</a:t>
            </a:r>
            <a:r>
              <a:rPr lang="en-US" altLang="zh-HK" dirty="0"/>
              <a:t> </a:t>
            </a:r>
            <a:r>
              <a:rPr lang="en-US" altLang="zh-HK" dirty="0" err="1"/>
              <a:t>erinnern</a:t>
            </a:r>
            <a:r>
              <a:rPr lang="en-US" altLang="zh-HK" dirty="0"/>
              <a:t>. </a:t>
            </a:r>
          </a:p>
          <a:p>
            <a:r>
              <a:rPr lang="en-US" altLang="zh-HK" dirty="0"/>
              <a:t>14 You should remind everyone of this confession.</a:t>
            </a:r>
          </a:p>
          <a:p>
            <a:endParaRPr lang="en-US" altLang="zh-HK" dirty="0"/>
          </a:p>
          <a:p>
            <a:r>
              <a:rPr lang="zh-HK" altLang="en-US" dirty="0"/>
              <a:t>就是福音</a:t>
            </a:r>
            <a:r>
              <a:rPr lang="zh-TW" altLang="en-US" dirty="0"/>
              <a:t>，</a:t>
            </a:r>
            <a:r>
              <a:rPr lang="zh-HK" altLang="en-US" dirty="0"/>
              <a:t>耶稣基督的救恩。</a:t>
            </a:r>
            <a:endParaRPr lang="en-US" altLang="zh-HK" dirty="0"/>
          </a:p>
          <a:p>
            <a:endParaRPr lang="en-US" altLang="zh-HK" dirty="0"/>
          </a:p>
          <a:p>
            <a:r>
              <a:rPr lang="zh-HK" altLang="en-US" dirty="0"/>
              <a:t>提摩太要常常题醒会众回想从前保罗的教导：</a:t>
            </a: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0581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C7AC5-DCFA-6880-8C66-FCEC952A3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3EC4D794-213F-6780-6985-867598860B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790303" y="972979"/>
            <a:ext cx="6274377" cy="430861"/>
          </a:xfrm>
        </p:spPr>
        <p:txBody>
          <a:bodyPr/>
          <a:lstStyle/>
          <a:p>
            <a:r>
              <a:rPr lang="en-US" altLang="zh-HK" dirty="0"/>
              <a:t>(</a:t>
            </a:r>
            <a:r>
              <a:rPr lang="zh-HK" altLang="en-US" dirty="0"/>
              <a:t>一</a:t>
            </a:r>
            <a:r>
              <a:rPr lang="en-US" altLang="zh-HK" dirty="0"/>
              <a:t>)	</a:t>
            </a:r>
            <a:r>
              <a:rPr lang="zh-HK" altLang="en-US" dirty="0"/>
              <a:t>要守住福音的真道。（</a:t>
            </a:r>
            <a:r>
              <a:rPr lang="en-US" altLang="zh-HK" dirty="0"/>
              <a:t>2</a:t>
            </a:r>
            <a:r>
              <a:rPr lang="zh-HK" altLang="en-US" dirty="0"/>
              <a:t>：</a:t>
            </a:r>
            <a:r>
              <a:rPr lang="en-US" altLang="zh-HK" dirty="0"/>
              <a:t>14</a:t>
            </a:r>
            <a:r>
              <a:rPr lang="zh-HK" altLang="en-US" dirty="0"/>
              <a:t>上）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6CBC60-6F70-CFD4-87FC-14454F2E8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303" y="1540650"/>
            <a:ext cx="7560537" cy="4892058"/>
          </a:xfrm>
        </p:spPr>
        <p:txBody>
          <a:bodyPr/>
          <a:lstStyle/>
          <a:p>
            <a:r>
              <a:rPr lang="zh-TW" altLang="en-US" dirty="0"/>
              <a:t>耶稣基督的救恩：</a:t>
            </a:r>
            <a:endParaRPr lang="en-US" altLang="zh-TW" dirty="0"/>
          </a:p>
          <a:p>
            <a:r>
              <a:rPr lang="en-US" altLang="zh-TW" dirty="0"/>
              <a:t>1,</a:t>
            </a:r>
            <a:r>
              <a:rPr lang="zh-TW" altLang="en-US" dirty="0"/>
              <a:t>恩典是万古之先，在基督耶稣里赐给我们的</a:t>
            </a:r>
            <a:r>
              <a:rPr lang="en-US" altLang="zh-TW" dirty="0"/>
              <a:t>(</a:t>
            </a:r>
            <a:r>
              <a:rPr lang="zh-TW" altLang="en-US" dirty="0"/>
              <a:t>提后</a:t>
            </a:r>
            <a:r>
              <a:rPr lang="en-US" altLang="zh-TW" dirty="0"/>
              <a:t>1:9)</a:t>
            </a:r>
          </a:p>
          <a:p>
            <a:r>
              <a:rPr lang="en-US" altLang="zh-TW" dirty="0"/>
              <a:t>2, </a:t>
            </a:r>
            <a:r>
              <a:rPr lang="zh-TW" altLang="en-US" dirty="0"/>
              <a:t>得救是本乎恩，不是按我们的行为，</a:t>
            </a:r>
            <a:r>
              <a:rPr lang="en-US" altLang="zh-TW" dirty="0"/>
              <a:t>(1:9)</a:t>
            </a:r>
          </a:p>
          <a:p>
            <a:r>
              <a:rPr lang="en-US" altLang="zh-TW" dirty="0"/>
              <a:t>3, </a:t>
            </a:r>
            <a:r>
              <a:rPr lang="zh-TW" altLang="en-US" dirty="0"/>
              <a:t>基督耶稣的显现</a:t>
            </a:r>
            <a:r>
              <a:rPr lang="en-US" altLang="zh-TW" dirty="0"/>
              <a:t>~</a:t>
            </a:r>
            <a:r>
              <a:rPr lang="zh-TW" altLang="en-US" dirty="0"/>
              <a:t>祂降生为人，死在十字架，他已经把死废去；</a:t>
            </a:r>
            <a:r>
              <a:rPr lang="en-US" altLang="zh-TW" dirty="0"/>
              <a:t>『</a:t>
            </a:r>
            <a:r>
              <a:rPr lang="zh-TW" altLang="en-US" dirty="0"/>
              <a:t>但如今藉着我们救主基督耶稣的显现才表明出来了。他已经把死废去，藉着福音，将不能坏的生命彰显出来。</a:t>
            </a:r>
            <a:r>
              <a:rPr lang="en-US" altLang="zh-TW" dirty="0"/>
              <a:t>』</a:t>
            </a:r>
            <a:r>
              <a:rPr lang="zh-TW" altLang="en-US" dirty="0"/>
              <a:t> </a:t>
            </a:r>
            <a:r>
              <a:rPr lang="en-US" altLang="zh-TW" dirty="0"/>
              <a:t>(1:10)</a:t>
            </a:r>
          </a:p>
        </p:txBody>
      </p:sp>
    </p:spTree>
    <p:extLst>
      <p:ext uri="{BB962C8B-B14F-4D97-AF65-F5344CB8AC3E}">
        <p14:creationId xmlns:p14="http://schemas.microsoft.com/office/powerpoint/2010/main" val="3870543753"/>
      </p:ext>
    </p:extLst>
  </p:cSld>
  <p:clrMapOvr>
    <a:masterClrMapping/>
  </p:clrMapOvr>
</p:sld>
</file>

<file path=ppt/theme/theme1.xml><?xml version="1.0" encoding="utf-8"?>
<a:theme xmlns:a="http://schemas.openxmlformats.org/drawingml/2006/main" name="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3986</Words>
  <Application>Microsoft Office PowerPoint</Application>
  <PresentationFormat>Bildschirmpräsentation (4:3)</PresentationFormat>
  <Paragraphs>173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等线</vt:lpstr>
      <vt:lpstr>Microsoft JhengHei</vt:lpstr>
      <vt:lpstr>SimHei</vt:lpstr>
      <vt:lpstr>Teko</vt:lpstr>
      <vt:lpstr>Arial</vt:lpstr>
      <vt:lpstr>Calibri</vt:lpstr>
      <vt:lpstr>Century Gothic</vt:lpstr>
      <vt:lpstr>Wingdings 3</vt:lpstr>
      <vt:lpstr>Muster</vt:lpstr>
      <vt:lpstr>絲縷</vt:lpstr>
      <vt:lpstr>真理？歪理？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494</cp:revision>
  <dcterms:created xsi:type="dcterms:W3CDTF">2023-03-17T14:22:59Z</dcterms:created>
  <dcterms:modified xsi:type="dcterms:W3CDTF">2025-07-14T22:14:09Z</dcterms:modified>
</cp:coreProperties>
</file>