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2168" r:id="rId3"/>
    <p:sldId id="22169" r:id="rId4"/>
    <p:sldId id="22170" r:id="rId5"/>
    <p:sldId id="22171" r:id="rId6"/>
    <p:sldId id="22172" r:id="rId7"/>
    <p:sldId id="22173" r:id="rId8"/>
    <p:sldId id="22174" r:id="rId9"/>
    <p:sldId id="22175" r:id="rId10"/>
    <p:sldId id="22176" r:id="rId11"/>
    <p:sldId id="22177" r:id="rId12"/>
    <p:sldId id="22178" r:id="rId13"/>
    <p:sldId id="22179" r:id="rId14"/>
    <p:sldId id="22180" r:id="rId15"/>
    <p:sldId id="22181" r:id="rId16"/>
    <p:sldId id="22182" r:id="rId17"/>
    <p:sldId id="22183" r:id="rId18"/>
    <p:sldId id="22184" r:id="rId19"/>
    <p:sldId id="22185" r:id="rId20"/>
    <p:sldId id="22186" r:id="rId21"/>
    <p:sldId id="22187" r:id="rId22"/>
    <p:sldId id="22188" r:id="rId23"/>
    <p:sldId id="22189" r:id="rId24"/>
    <p:sldId id="22190" r:id="rId25"/>
    <p:sldId id="862" r:id="rId26"/>
    <p:sldId id="22191" r:id="rId27"/>
    <p:sldId id="864" r:id="rId28"/>
    <p:sldId id="22192" r:id="rId29"/>
    <p:sldId id="22199" r:id="rId30"/>
    <p:sldId id="22193" r:id="rId31"/>
    <p:sldId id="22194" r:id="rId32"/>
    <p:sldId id="869" r:id="rId33"/>
    <p:sldId id="22195" r:id="rId34"/>
    <p:sldId id="22196" r:id="rId35"/>
    <p:sldId id="22197" r:id="rId36"/>
    <p:sldId id="22198" r:id="rId37"/>
    <p:sldId id="22200" r:id="rId38"/>
    <p:sldId id="2220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4" autoAdjust="0"/>
    <p:restoredTop sz="85393" autoAdjust="0"/>
  </p:normalViewPr>
  <p:slideViewPr>
    <p:cSldViewPr snapToGrid="0">
      <p:cViewPr>
        <p:scale>
          <a:sx n="114" d="100"/>
          <a:sy n="114" d="100"/>
        </p:scale>
        <p:origin x="304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2025/8/26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96F9-3F2A-32DB-F1CD-37E201B53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>
            <a:extLst>
              <a:ext uri="{FF2B5EF4-FFF2-40B4-BE49-F238E27FC236}">
                <a16:creationId xmlns:a16="http://schemas.microsoft.com/office/drawing/2014/main" id="{5CFD6459-082A-03DD-B1BD-E91979CBB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>
            <a:extLst>
              <a:ext uri="{FF2B5EF4-FFF2-40B4-BE49-F238E27FC236}">
                <a16:creationId xmlns:a16="http://schemas.microsoft.com/office/drawing/2014/main" id="{2787E65D-83FA-9E7F-5611-201F6E7B4D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898925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90449-1971-9AE6-FFB4-AB2DDC5C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6926D-CC90-A7E3-43C8-AA59B37FE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55E475-D792-010C-AC96-309B520C0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96344-66DA-AE59-6A4E-B0D513A1C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23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62828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965DF-7937-3388-EEDA-7673CB963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BACAB-D941-2038-8E81-82DC4065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5D1D2-0837-A822-9E57-43AB68D51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C3F94-36D7-5D51-8C6F-3FAE95E95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24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4030174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2219A-2EB5-877D-30A0-BB5195289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DCC00-18A1-1700-CE82-7FC2B8E1F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D5D7A-E33E-FA45-3681-F55691C99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ADCE9-FEF2-A81F-2BE1-A4CA61011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26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598003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81A3A-21B2-3CD9-BB55-CD21353C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EB0B3-50CE-8C32-78D6-37534ABE3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7758F-F342-583B-B3A8-CDB9C237E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08B9C-1863-DA8C-F177-8D6D111B3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28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1363526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66CDD-064F-66CA-7683-A83484E24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E58CF-DE69-109F-E254-EDD080CCD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D2321-21A7-1D8C-5016-C463581DE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4F7A9-824D-2F14-8F34-806029205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29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4237031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25D16-49BA-444A-20BC-60599E43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386676-C8FC-7DD3-F430-9A14A961D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75C477-83F5-B252-DEF4-579E9B59C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72720-1D71-BD4C-093B-46AAADBA5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30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342800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4E8E2-E865-71EA-36CA-BC71D63DF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549981-8E40-AE71-1140-2E8B3443D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2951C6-F597-AA03-F8F6-6287C8FA0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C3ECF-FC9C-1EFB-0C20-4F95B6D07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31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2085504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F9F3-B020-FB3C-7FA9-6CD9B0F9D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8A20F-DF54-E6FA-5BAE-6CC887F19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3FF1D-63B5-C1EA-8F15-0417A9D58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8BB71-EA71-E58D-77F9-CCCB1F281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33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1645697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776E2-A70F-6271-F75D-1F36E8633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CEAD9-A2AE-5622-8EBB-54D0B5225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EBCBA-8F71-BF47-69D3-B3E2DA3FC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56381-D96F-CE71-27A9-39A5C3D06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34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4274656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D00B-0A37-827F-A6A5-DE2EBDFBD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4CA5E-DF25-F955-86F2-D5EB931BE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A7ACF-845B-E576-FA6B-0A16F0C5A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1094A-8EB6-0DC1-7B09-EC6BDFEEE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35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402580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8303F-27AE-CF60-CB7F-5F0F5AA0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>
            <a:extLst>
              <a:ext uri="{FF2B5EF4-FFF2-40B4-BE49-F238E27FC236}">
                <a16:creationId xmlns:a16="http://schemas.microsoft.com/office/drawing/2014/main" id="{147BE280-DD10-744D-9AEF-8241C1E97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>
            <a:extLst>
              <a:ext uri="{FF2B5EF4-FFF2-40B4-BE49-F238E27FC236}">
                <a16:creationId xmlns:a16="http://schemas.microsoft.com/office/drawing/2014/main" id="{EABD6B39-9F92-02E4-BCB2-EE637C7C3FC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813950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1044-EF8F-17FD-6E7E-B80AE1842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4C6D6-008F-A1CC-F167-82D34DBCD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097C4-7C87-3F40-C9EC-CC5BCF42A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859C1-4C8D-CEBB-A550-324923A4D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36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788862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EAB8E-B1DF-3812-8659-950FE169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A0960-CFA3-1761-C544-368755215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0BD9E-860E-5E43-A69D-24D93CB52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F6364-3DD8-0222-DE31-BDDF95695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37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2428744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5EC3-0252-F695-0C76-0826586A1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2236C-69F7-7659-0A9F-D4C43D8A9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A8027-579A-E989-583E-7648885A2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4A298-196B-DC60-E881-203347680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38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305998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1DA9E-F7F7-B882-9A1D-94099ECB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DA194-482E-B165-C77A-C4781B659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0CA72-4B7F-726C-9EB6-BC74DE494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98E76-9714-47A9-1DCC-D972E67A2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16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1615949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D9BF-DF95-AAFC-FFA2-A03840C83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D712C0-686B-CF0E-1B2B-A1FD8B109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07994-A0EF-D071-DB0F-4F55F88CE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4D380-6B1B-01D5-1140-7F278611D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17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55915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8D09-A8B3-EAC1-927E-A809B2A1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C21DE-D466-7E65-56CF-C295A0D77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EBC74F-81B6-C015-E4CD-8B34E3E2B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0AD10-52C3-30E8-EE56-1EBF83070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18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923871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6009D-D602-B5C3-4B86-E717B50A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F2B99-D54F-B992-0AB4-570C7450C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98321B-59E2-AF0E-371B-39C2A82B0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F13A-5C48-F730-7812-8D4F23220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19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354841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6164-BA26-84E0-D86C-EEBA703F9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59F5B-029C-7CBD-2716-46197B78E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790A0-E904-7349-52B7-ABF34E58D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70787-3AEF-19C6-266B-5B2BB26D0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20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139922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4F16E-0490-C3AC-3F79-611B59B5B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294EC-92DD-9F94-FF2B-E17E6D0A9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A0E5E-055B-AA96-A29D-8174BAE5C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96D54-CB8D-CC57-8F54-1A895A037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21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395368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8643-9FB2-23C5-012E-E39BA15E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B4AA4-8AB9-8023-1612-DAF8A95A8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EB9EB-FB82-DEF5-5E45-C86C37E92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5C4B0-682F-A107-6F88-2C8FC0510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DE" smtClean="0"/>
              <a:t>22</a:t>
            </a:fld>
            <a:endParaRPr kumimoji="1" lang="en-DE" altLang="zh-CN"/>
          </a:p>
        </p:txBody>
      </p:sp>
    </p:spTree>
    <p:extLst>
      <p:ext uri="{BB962C8B-B14F-4D97-AF65-F5344CB8AC3E}">
        <p14:creationId xmlns:p14="http://schemas.microsoft.com/office/powerpoint/2010/main" val="281620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证道：小标题+纯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E57C4-2713-4239-9E0E-C4858CFFE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53670995-B77F-4B3D-823A-A4D637DF799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790303" y="154305"/>
            <a:ext cx="3517344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sp>
        <p:nvSpPr>
          <p:cNvPr id="12" name="Google Shape;31;p3">
            <a:extLst>
              <a:ext uri="{FF2B5EF4-FFF2-40B4-BE49-F238E27FC236}">
                <a16:creationId xmlns:a16="http://schemas.microsoft.com/office/drawing/2014/main" id="{B89A462B-5C3D-4B5B-9250-C3B3822E9B83}"/>
              </a:ext>
            </a:extLst>
          </p:cNvPr>
          <p:cNvSpPr txBox="1">
            <a:spLocks noGrp="1"/>
          </p:cNvSpPr>
          <p:nvPr userDrawn="1">
            <p:ph type="body" idx="1" hasCustomPrompt="1"/>
          </p:nvPr>
        </p:nvSpPr>
        <p:spPr>
          <a:xfrm>
            <a:off x="793160" y="1089025"/>
            <a:ext cx="7560537" cy="48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225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latin typeface="Teko"/>
                <a:ea typeface="Teko"/>
                <a:cs typeface="Teko"/>
                <a:sym typeface="Teko"/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E12282-8FCC-4C8B-87FC-1E7B3EB24AD1}"/>
              </a:ext>
            </a:extLst>
          </p:cNvPr>
          <p:cNvGrpSpPr/>
          <p:nvPr userDrawn="1"/>
        </p:nvGrpSpPr>
        <p:grpSpPr>
          <a:xfrm>
            <a:off x="9308184" y="-1195753"/>
            <a:ext cx="6356518" cy="6091845"/>
            <a:chOff x="12412863" y="-1195754"/>
            <a:chExt cx="8475357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E9596A6-02BD-4A9D-83FD-FE43891F8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9B7F72-603F-4F3B-8408-54473EAD80EA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AEDC94-4639-4AEB-9B19-C060F51C6051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7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sz="13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441680-1C6C-42C4-9578-D2B0E7A74DA1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15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15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15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15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5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15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18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D7331D4-A884-4693-A24E-E05F6A4EC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E0B4C2-6A50-40C8-B0FE-C656E93A6382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15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15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15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15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15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15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18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7AE13-BC98-41AA-8090-CFB470EBC002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15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15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18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266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2025/8/26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434D3-0DF5-E8EF-24A7-F05F855F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>
            <a:extLst>
              <a:ext uri="{FF2B5EF4-FFF2-40B4-BE49-F238E27FC236}">
                <a16:creationId xmlns:a16="http://schemas.microsoft.com/office/drawing/2014/main" id="{3878C29C-DBA3-A39D-6EF7-4CB9B2A8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>
            <a:extLst>
              <a:ext uri="{FF2B5EF4-FFF2-40B4-BE49-F238E27FC236}">
                <a16:creationId xmlns:a16="http://schemas.microsoft.com/office/drawing/2014/main" id="{0E7B4456-2E77-0D23-88B9-04488CC38996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讲道</a:t>
            </a:r>
          </a:p>
        </p:txBody>
      </p:sp>
      <p:sp>
        <p:nvSpPr>
          <p:cNvPr id="96" name="Inhaltsplatzhalter 2">
            <a:extLst>
              <a:ext uri="{FF2B5EF4-FFF2-40B4-BE49-F238E27FC236}">
                <a16:creationId xmlns:a16="http://schemas.microsoft.com/office/drawing/2014/main" id="{11A988FD-62D5-4F54-3FFC-15305E156B84}"/>
              </a:ext>
            </a:extLst>
          </p:cNvPr>
          <p:cNvSpPr txBox="1"/>
          <p:nvPr/>
        </p:nvSpPr>
        <p:spPr>
          <a:xfrm>
            <a:off x="44279" y="2413338"/>
            <a:ext cx="90540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defRPr sz="60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CN" altLang="en-US" dirty="0"/>
              <a:t>爱心拼多多</a:t>
            </a:r>
            <a:endParaRPr dirty="0"/>
          </a:p>
        </p:txBody>
      </p:sp>
      <p:sp>
        <p:nvSpPr>
          <p:cNvPr id="97" name="Inhaltsplatzhalter 2">
            <a:extLst>
              <a:ext uri="{FF2B5EF4-FFF2-40B4-BE49-F238E27FC236}">
                <a16:creationId xmlns:a16="http://schemas.microsoft.com/office/drawing/2014/main" id="{4A93A7F2-14BE-5D3B-D83D-0CDDCBF19DFF}"/>
              </a:ext>
            </a:extLst>
          </p:cNvPr>
          <p:cNvSpPr txBox="1"/>
          <p:nvPr/>
        </p:nvSpPr>
        <p:spPr>
          <a:xfrm>
            <a:off x="45000" y="3692118"/>
            <a:ext cx="90540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讲道</a:t>
            </a:r>
            <a:r>
              <a:rPr dirty="0"/>
              <a:t>：</a:t>
            </a:r>
            <a:r>
              <a:rPr lang="zh-CN" altLang="en-US" dirty="0"/>
              <a:t>宋黄东霞</a:t>
            </a:r>
            <a:r>
              <a:rPr lang="zh-TW" altLang="en-US" dirty="0"/>
              <a:t> 师母</a:t>
            </a:r>
            <a:endParaRPr dirty="0"/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经文</a:t>
            </a:r>
            <a:r>
              <a:rPr dirty="0"/>
              <a:t>：</a:t>
            </a:r>
            <a:r>
              <a:rPr lang="zh-CN" altLang="en-US" dirty="0"/>
              <a:t>腓</a:t>
            </a:r>
            <a:r>
              <a:rPr lang="en-US" altLang="zh-CN" dirty="0"/>
              <a:t>1:3-11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6221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1FA14-762A-DA5C-8F4E-045B0E16F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FCEF53E-111E-00B1-0D5B-7642E3D74E46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  <p:pic>
        <p:nvPicPr>
          <p:cNvPr id="5" name="圖片 3">
            <a:extLst>
              <a:ext uri="{FF2B5EF4-FFF2-40B4-BE49-F238E27FC236}">
                <a16:creationId xmlns:a16="http://schemas.microsoft.com/office/drawing/2014/main" id="{D4A1269C-A23C-FC48-E3F0-72B317F9C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55" y="1462074"/>
            <a:ext cx="6567947" cy="4925961"/>
          </a:xfrm>
          <a:prstGeom prst="rect">
            <a:avLst/>
          </a:prstGeom>
        </p:spPr>
      </p:pic>
      <p:sp>
        <p:nvSpPr>
          <p:cNvPr id="6" name="笑臉 4">
            <a:extLst>
              <a:ext uri="{FF2B5EF4-FFF2-40B4-BE49-F238E27FC236}">
                <a16:creationId xmlns:a16="http://schemas.microsoft.com/office/drawing/2014/main" id="{CBBD23D6-5C4E-901A-FE77-6223CD325C5F}"/>
              </a:ext>
            </a:extLst>
          </p:cNvPr>
          <p:cNvSpPr/>
          <p:nvPr/>
        </p:nvSpPr>
        <p:spPr>
          <a:xfrm>
            <a:off x="3034217" y="2174732"/>
            <a:ext cx="740166" cy="655126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笑臉 7">
            <a:extLst>
              <a:ext uri="{FF2B5EF4-FFF2-40B4-BE49-F238E27FC236}">
                <a16:creationId xmlns:a16="http://schemas.microsoft.com/office/drawing/2014/main" id="{016111D0-0941-268B-6803-26B638314BF6}"/>
              </a:ext>
            </a:extLst>
          </p:cNvPr>
          <p:cNvSpPr/>
          <p:nvPr/>
        </p:nvSpPr>
        <p:spPr>
          <a:xfrm>
            <a:off x="2234281" y="2787461"/>
            <a:ext cx="486309" cy="914400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笑臉 8">
            <a:extLst>
              <a:ext uri="{FF2B5EF4-FFF2-40B4-BE49-F238E27FC236}">
                <a16:creationId xmlns:a16="http://schemas.microsoft.com/office/drawing/2014/main" id="{5985A6FF-0400-166D-CE91-AD2A9162ECA1}"/>
              </a:ext>
            </a:extLst>
          </p:cNvPr>
          <p:cNvSpPr/>
          <p:nvPr/>
        </p:nvSpPr>
        <p:spPr>
          <a:xfrm>
            <a:off x="3877665" y="2358139"/>
            <a:ext cx="511133" cy="655127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笑臉 9">
            <a:extLst>
              <a:ext uri="{FF2B5EF4-FFF2-40B4-BE49-F238E27FC236}">
                <a16:creationId xmlns:a16="http://schemas.microsoft.com/office/drawing/2014/main" id="{DD485484-8190-7F70-3233-903A33C8B296}"/>
              </a:ext>
            </a:extLst>
          </p:cNvPr>
          <p:cNvSpPr/>
          <p:nvPr/>
        </p:nvSpPr>
        <p:spPr>
          <a:xfrm>
            <a:off x="6392550" y="3020486"/>
            <a:ext cx="740166" cy="776747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笑臉 10">
            <a:extLst>
              <a:ext uri="{FF2B5EF4-FFF2-40B4-BE49-F238E27FC236}">
                <a16:creationId xmlns:a16="http://schemas.microsoft.com/office/drawing/2014/main" id="{ADB212F7-5E69-8130-DD8B-ABF4EC62E402}"/>
              </a:ext>
            </a:extLst>
          </p:cNvPr>
          <p:cNvSpPr/>
          <p:nvPr/>
        </p:nvSpPr>
        <p:spPr>
          <a:xfrm>
            <a:off x="5232246" y="2284779"/>
            <a:ext cx="457200" cy="655126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笑臉 11">
            <a:extLst>
              <a:ext uri="{FF2B5EF4-FFF2-40B4-BE49-F238E27FC236}">
                <a16:creationId xmlns:a16="http://schemas.microsoft.com/office/drawing/2014/main" id="{6D159736-E811-4B16-CD9A-7375CD185745}"/>
              </a:ext>
            </a:extLst>
          </p:cNvPr>
          <p:cNvSpPr/>
          <p:nvPr/>
        </p:nvSpPr>
        <p:spPr>
          <a:xfrm>
            <a:off x="2895018" y="2787461"/>
            <a:ext cx="740166" cy="56043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笑臉 12">
            <a:extLst>
              <a:ext uri="{FF2B5EF4-FFF2-40B4-BE49-F238E27FC236}">
                <a16:creationId xmlns:a16="http://schemas.microsoft.com/office/drawing/2014/main" id="{F42D0ECE-92C6-1707-6EAF-3EBAB621803F}"/>
              </a:ext>
            </a:extLst>
          </p:cNvPr>
          <p:cNvSpPr/>
          <p:nvPr/>
        </p:nvSpPr>
        <p:spPr>
          <a:xfrm>
            <a:off x="5863874" y="25146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310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5DA4-9B47-DAFA-049C-8495D245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1E9406-684E-14C0-C400-8623E151C6D6}"/>
              </a:ext>
            </a:extLst>
          </p:cNvPr>
          <p:cNvSpPr txBox="1"/>
          <p:nvPr/>
        </p:nvSpPr>
        <p:spPr>
          <a:xfrm>
            <a:off x="471489" y="1242000"/>
            <a:ext cx="84724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看见你们教会的同心合意。圣诞节，春节，成立教会，相信需要许多的弟兄姊妹一起参与。之前，也知道你们去派大学派单张等等</a:t>
            </a:r>
            <a:r>
              <a:rPr lang="en-US" altLang="zh-TW" sz="3000" dirty="0"/>
              <a:t>……</a:t>
            </a:r>
          </a:p>
          <a:p>
            <a:pPr>
              <a:defRPr lang="zh-CN" sz="3600">
                <a:latin typeface="黑体"/>
              </a:defRPr>
            </a:pPr>
            <a:endParaRPr lang="en-US" altLang="zh-TW" sz="3000" dirty="0"/>
          </a:p>
          <a:p>
            <a:pPr>
              <a:defRPr lang="zh-CN" sz="3600">
                <a:latin typeface="黑体"/>
              </a:defRPr>
            </a:pPr>
            <a:endParaRPr lang="en-US" altLang="zh-TW" sz="3000" dirty="0"/>
          </a:p>
          <a:p>
            <a:pPr>
              <a:defRPr lang="zh-CN" sz="3600">
                <a:latin typeface="黑体"/>
              </a:defRPr>
            </a:pPr>
            <a:endParaRPr lang="en-US" altLang="zh-TW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CC2AD11-C34E-98A3-49E1-C017ED276106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FB0A44B9-E1AC-6237-37F1-E121E11260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7" t="25088" r="14113" b="11542"/>
          <a:stretch>
            <a:fillRect/>
          </a:stretch>
        </p:blipFill>
        <p:spPr>
          <a:xfrm>
            <a:off x="1847327" y="3019479"/>
            <a:ext cx="6932273" cy="32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9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70D54-6FC1-DE2B-991A-805EC80F3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3B2835-4EC9-355A-CCE7-A675F0AE46F8}"/>
              </a:ext>
            </a:extLst>
          </p:cNvPr>
          <p:cNvSpPr txBox="1"/>
          <p:nvPr/>
        </p:nvSpPr>
        <p:spPr>
          <a:xfrm>
            <a:off x="471489" y="1242000"/>
            <a:ext cx="847248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事实上，主的教会，主的身体，正如：林前：</a:t>
            </a:r>
            <a:r>
              <a:rPr lang="en-US" altLang="zh-TW" sz="3000" dirty="0"/>
              <a:t>12:12-21</a:t>
            </a:r>
          </a:p>
          <a:p>
            <a:pPr>
              <a:defRPr lang="zh-CN" sz="3600">
                <a:latin typeface="黑体"/>
              </a:defRPr>
            </a:pPr>
            <a:endParaRPr lang="en-US" altLang="zh-TW" sz="3000" dirty="0"/>
          </a:p>
          <a:p>
            <a:pPr>
              <a:defRPr lang="zh-CN" sz="3600">
                <a:latin typeface="黑体"/>
              </a:defRPr>
            </a:pPr>
            <a:r>
              <a:rPr lang="en-US" altLang="zh-TW" sz="3000" dirty="0"/>
              <a:t>12</a:t>
            </a:r>
            <a:r>
              <a:rPr lang="zh-TW" altLang="en-US" sz="3000" dirty="0"/>
              <a:t>就如身子是一个，却有许多肢体；而且肢体虽多，仍是一个身子；</a:t>
            </a:r>
            <a:r>
              <a:rPr lang="en-US" altLang="zh-TW" sz="3000" dirty="0"/>
              <a:t>……</a:t>
            </a:r>
            <a:r>
              <a:rPr lang="zh-TW" altLang="en-US" sz="3000" dirty="0"/>
              <a:t>身子原不是一个肢体，乃是许多肢体。我们有人是眼，有人是手，有人是脚。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3D8EAEC-3314-9962-888F-1414F8A16477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56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15285-2C2C-3273-D60E-58DB3C09B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DA1753-4189-857D-4740-C78D397DB25B}"/>
              </a:ext>
            </a:extLst>
          </p:cNvPr>
          <p:cNvSpPr txBox="1"/>
          <p:nvPr/>
        </p:nvSpPr>
        <p:spPr>
          <a:xfrm>
            <a:off x="471489" y="1242000"/>
            <a:ext cx="84724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而且，我深信在你们中间开始了美好工作的那一位，必会继续到底，直到基督耶稣的日子把这工作完成。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59CA199-866F-8817-ECB3-87E3FEE9D6B7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027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FBA3-4152-77AC-3284-8206CFDE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E87EFA-36A7-89AF-A164-EDA7C1F75B19}"/>
              </a:ext>
            </a:extLst>
          </p:cNvPr>
          <p:cNvSpPr txBox="1"/>
          <p:nvPr/>
        </p:nvSpPr>
        <p:spPr>
          <a:xfrm>
            <a:off x="471489" y="1242000"/>
            <a:ext cx="847248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感谢上帝，第三，因为他确信，这绝不是人的工作，乃是上帝的恩典，上帝在教会开始了美好工作，祂必定完成。就是当腓立比人接受保罗所传的福音时，上帝在他们生命当中开始了恩典的工作，而他们随后积极参与福音事工的就是一个明证。</a:t>
            </a:r>
          </a:p>
          <a:p>
            <a:pPr>
              <a:defRPr lang="zh-CN" sz="3600">
                <a:latin typeface="黑体"/>
              </a:defRPr>
            </a:pPr>
            <a:endParaRPr lang="en-GB" altLang="zh-TW" sz="3000" dirty="0"/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信徒全心参与福音的工作，上帝会亲自保守到基督的日子，强调救赎工作的继续到最后完成的日子。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B9F3A63-766F-2967-0CFF-6FA107474BD3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282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AFF5-C298-0300-2610-460BEA733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0D4D4A-3C94-AFC8-5136-CD6C27DC3594}"/>
              </a:ext>
            </a:extLst>
          </p:cNvPr>
          <p:cNvSpPr txBox="1"/>
          <p:nvPr/>
        </p:nvSpPr>
        <p:spPr>
          <a:xfrm>
            <a:off x="471489" y="1242000"/>
            <a:ext cx="847248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一个教会在爱心拼多多的表达，大家要一起拼单，</a:t>
            </a:r>
          </a:p>
          <a:p>
            <a:pPr>
              <a:defRPr lang="zh-CN" sz="3600">
                <a:latin typeface="黑体"/>
              </a:defRPr>
            </a:pPr>
            <a:endParaRPr lang="en-US" altLang="zh-TW" sz="3000" dirty="0"/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这个拼单：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TW" sz="3000" dirty="0"/>
              <a:t>1. </a:t>
            </a:r>
            <a:r>
              <a:rPr lang="zh-TW" altLang="en-US" sz="3000" dirty="0"/>
              <a:t>我们要为教会需要代求，要响应教会需要，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TW" sz="3000" dirty="0"/>
              <a:t>2. </a:t>
            </a:r>
            <a:r>
              <a:rPr lang="zh-TW" altLang="en-US" sz="3000" dirty="0"/>
              <a:t>要一起推动参与福音的工作，同心合意兴旺福音。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0FC4E8-F7F8-3B40-6493-38BC3605E1B0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503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97F84-F3EF-EBF6-6A37-9AF349F1F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4D391A-0A87-60B8-5805-D049E725767E}"/>
              </a:ext>
            </a:extLst>
          </p:cNvPr>
          <p:cNvSpPr txBox="1"/>
          <p:nvPr/>
        </p:nvSpPr>
        <p:spPr>
          <a:xfrm>
            <a:off x="471489" y="1242000"/>
            <a:ext cx="847248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保罗感谢神，教会以传福音为第一，教会弟兄姊妹的实在是一个爱的群体，因此，保罗也是深深的关爱他们。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r>
              <a:rPr lang="en-US" altLang="zh-TW" sz="3000" dirty="0"/>
              <a:t>7 </a:t>
            </a:r>
            <a:r>
              <a:rPr lang="zh-TW" altLang="en-US" sz="3000" dirty="0"/>
              <a:t>其实，我对你们大家有这样的想法，是理所当然的，因为我经常把你们放在心上，无论我是在捆锁之中，还是为福音作辩护，作见证，其间所得的恩典，你们都与我一同有分。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TW" sz="3000" dirty="0"/>
              <a:t>8 </a:t>
            </a:r>
            <a:r>
              <a:rPr lang="zh-TW" altLang="en-US" sz="3000" dirty="0"/>
              <a:t>我是怎样以基督耶稣的心肠切切想念你们大家，神可以为我作证。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1E8AB90-7FEF-2418-912A-7609CFBFE871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327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0E29D-642C-E44D-D401-EAB7FE80B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5EFD8F-39F8-2D73-BA83-C8EDA256F961}"/>
              </a:ext>
            </a:extLst>
          </p:cNvPr>
          <p:cNvSpPr txBox="1"/>
          <p:nvPr/>
        </p:nvSpPr>
        <p:spPr>
          <a:xfrm>
            <a:off x="471489" y="1242000"/>
            <a:ext cx="847248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保罗为教会感谢上帝，带着喜乐为他们祈祷，保罗对大家有这样的想法，「想法」这个字，同时指理性与感情，以及意志与行动等方面。</a:t>
            </a:r>
          </a:p>
          <a:p>
            <a:pPr>
              <a:defRPr lang="zh-CN" sz="3600">
                <a:latin typeface="黑体"/>
              </a:defRPr>
            </a:pPr>
            <a:endParaRPr lang="en-US" altLang="zh-TW" sz="3000" dirty="0"/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保罗对教会这份感情，意念是很自然产生的，是理所当然的。</a:t>
            </a:r>
          </a:p>
          <a:p>
            <a:pPr>
              <a:defRPr lang="zh-CN" sz="3600">
                <a:latin typeface="黑体"/>
              </a:defRPr>
            </a:pPr>
            <a:r>
              <a:rPr lang="en-GB" altLang="zh-TW" sz="3000" dirty="0"/>
              <a:t>For it is only right for me to feel this way about you all.</a:t>
            </a:r>
          </a:p>
          <a:p>
            <a:pPr>
              <a:defRPr lang="zh-CN" sz="3600">
                <a:latin typeface="黑体"/>
              </a:defRPr>
            </a:pPr>
            <a:endParaRPr lang="en-GB" altLang="zh-TW" sz="3000" dirty="0"/>
          </a:p>
          <a:p>
            <a:pPr>
              <a:defRPr lang="zh-CN" sz="3600">
                <a:latin typeface="黑体"/>
              </a:defRPr>
            </a:pPr>
            <a:endParaRPr lang="en-GB" altLang="zh-TW" sz="3000" dirty="0"/>
          </a:p>
          <a:p>
            <a:pPr>
              <a:defRPr lang="zh-CN" sz="3600">
                <a:latin typeface="黑体"/>
              </a:defRPr>
            </a:pPr>
            <a:endParaRPr lang="en-GB" altLang="zh-TW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0991835-7289-3514-BFD3-254722020D0F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8498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28A4E-1CDF-BAFE-423A-0E0C6FEE0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54B574-37D6-215E-03B4-623AC30646E3}"/>
              </a:ext>
            </a:extLst>
          </p:cNvPr>
          <p:cNvSpPr txBox="1"/>
          <p:nvPr/>
        </p:nvSpPr>
        <p:spPr>
          <a:xfrm>
            <a:off x="471489" y="1242000"/>
            <a:ext cx="847248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因为保罗经常把他们放在心上，</a:t>
            </a:r>
            <a:r>
              <a:rPr lang="en-GB" altLang="zh-TW" sz="3000" dirty="0"/>
              <a:t>I hold you in my Heart, </a:t>
            </a:r>
            <a:r>
              <a:rPr lang="zh-TW" altLang="en-US" sz="3000" dirty="0"/>
              <a:t>这里表达这份感情，这份爱。因为保罗在被囚，在宣扬福音，在为福音作辩护，作见证，为基督受苦的时候，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保罗经历上帝的恩典，而腓立比教会都是与他一起为福音劳苦，教会对保罗及其福音工作的关心、支持代祷，他们实实在在的一同的分享，一同分担，也一同经历上帝的恩典。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EDF3AAD-599F-04A5-C3B1-B718403404A2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64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3F9E1-62BF-F1E6-DBE9-03741C408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9CBC34-A8BB-8D99-4A16-CE105B8306BB}"/>
              </a:ext>
            </a:extLst>
          </p:cNvPr>
          <p:cNvSpPr txBox="1"/>
          <p:nvPr/>
        </p:nvSpPr>
        <p:spPr>
          <a:xfrm>
            <a:off x="471489" y="1242000"/>
            <a:ext cx="84724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保罗诚恳指出他对教会的感情，他是以基督耶稣的心肠想念他们，他对教会的爱，上帝是可以作他的见证。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EB924FD-E715-67C3-D4AC-AB1CA029C678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215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DE0C3-66D3-B5CE-1C14-A13A7F188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>
            <a:extLst>
              <a:ext uri="{FF2B5EF4-FFF2-40B4-BE49-F238E27FC236}">
                <a16:creationId xmlns:a16="http://schemas.microsoft.com/office/drawing/2014/main" id="{6DF8D2A5-576E-4EF6-E6C5-17CEBE0B9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>
            <a:extLst>
              <a:ext uri="{FF2B5EF4-FFF2-40B4-BE49-F238E27FC236}">
                <a16:creationId xmlns:a16="http://schemas.microsoft.com/office/drawing/2014/main" id="{F574E10C-ED05-4159-AD04-A6FE8E700542}"/>
              </a:ext>
            </a:extLst>
          </p:cNvPr>
          <p:cNvSpPr txBox="1"/>
          <p:nvPr/>
        </p:nvSpPr>
        <p:spPr>
          <a:xfrm>
            <a:off x="1092467" y="216437"/>
            <a:ext cx="6538269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引言</a:t>
            </a:r>
            <a:endParaRPr dirty="0"/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A1CD23EE-6CD6-91A5-977B-01C573F45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74" y="2399559"/>
            <a:ext cx="7544453" cy="26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31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2D7D-F27B-1C72-E39C-E88299B77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CB05C58-17B3-F2A0-9297-D887A29FF877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633CAC62-B7E9-171E-6716-132423C1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28" t="26667" r="752" b="6236"/>
          <a:stretch>
            <a:fillRect/>
          </a:stretch>
        </p:blipFill>
        <p:spPr>
          <a:xfrm>
            <a:off x="575187" y="1402052"/>
            <a:ext cx="7993626" cy="46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7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70EE3-3BD2-A5B4-3CDC-3D639189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C99C6AF-E33E-62A1-1F3A-51003E6B2E16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6C235EFC-DF82-DC9D-FE91-C6BA0813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78" t="23511" r="860" b="7535"/>
          <a:stretch>
            <a:fillRect/>
          </a:stretch>
        </p:blipFill>
        <p:spPr>
          <a:xfrm>
            <a:off x="481780" y="1400310"/>
            <a:ext cx="8180439" cy="47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9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E432D-3F29-855A-9733-4A3E9B6E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B01AE49-C888-F2A4-6B7B-550442C3D4F3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8F06A9C5-AFC0-D79D-2CA3-C3425F2E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75" t="18065" b="12787"/>
          <a:stretch>
            <a:fillRect/>
          </a:stretch>
        </p:blipFill>
        <p:spPr>
          <a:xfrm>
            <a:off x="506361" y="1434713"/>
            <a:ext cx="8131277" cy="47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6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495C-BBEF-2DEC-C1EF-2CFD14BAE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B8273D-C3F7-711E-AC3D-E06C99181EEB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C0C95F25-21B7-F4BC-AF8E-392DFAF1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77" t="24516" r="1936" b="9247"/>
          <a:stretch>
            <a:fillRect/>
          </a:stretch>
        </p:blipFill>
        <p:spPr>
          <a:xfrm>
            <a:off x="705699" y="1464766"/>
            <a:ext cx="8082117" cy="4542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8D24C-D287-C904-F4C0-3D2BFC37EFB0}"/>
              </a:ext>
            </a:extLst>
          </p:cNvPr>
          <p:cNvSpPr txBox="1"/>
          <p:nvPr/>
        </p:nvSpPr>
        <p:spPr>
          <a:xfrm>
            <a:off x="319723" y="62122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/>
              <a:t>星火飞腾 </a:t>
            </a:r>
            <a:r>
              <a:rPr lang="en-US" altLang="zh-HK" dirty="0"/>
              <a:t>573</a:t>
            </a:r>
          </a:p>
        </p:txBody>
      </p:sp>
    </p:spTree>
    <p:extLst>
      <p:ext uri="{BB962C8B-B14F-4D97-AF65-F5344CB8AC3E}">
        <p14:creationId xmlns:p14="http://schemas.microsoft.com/office/powerpoint/2010/main" val="41110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C777A-9275-2CAE-5507-377AE1EF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67F5E-682E-CB77-7B03-1597687D88D8}"/>
              </a:ext>
            </a:extLst>
          </p:cNvPr>
          <p:cNvSpPr txBox="1"/>
          <p:nvPr/>
        </p:nvSpPr>
        <p:spPr>
          <a:xfrm>
            <a:off x="471489" y="1242000"/>
            <a:ext cx="81037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她回到教会有许多的支持，而她最爱的诗歌，</a:t>
            </a:r>
            <a:endParaRPr lang="en-US" altLang="zh-TW" sz="2800" dirty="0"/>
          </a:p>
          <a:p>
            <a:r>
              <a:rPr lang="en-US" altLang="zh-TW" sz="2800" dirty="0"/>
              <a:t>(</a:t>
            </a:r>
            <a:r>
              <a:rPr lang="zh-TW" altLang="en-US" sz="2800" dirty="0"/>
              <a:t>让我亲近你</a:t>
            </a:r>
            <a:r>
              <a:rPr lang="en-US" altLang="zh-TW" sz="2800" dirty="0"/>
              <a:t>)</a:t>
            </a:r>
          </a:p>
          <a:p>
            <a:r>
              <a:rPr lang="zh-TW" altLang="en-US" sz="2800" dirty="0">
                <a:solidFill>
                  <a:srgbClr val="FF0000"/>
                </a:solidFill>
              </a:rPr>
              <a:t>渴望能遇见你，渴望能亲近你</a:t>
            </a:r>
            <a:r>
              <a:rPr lang="zh-TW" altLang="en-US" sz="2800" dirty="0"/>
              <a:t>，宁静里我心渴求能遇见主。</a:t>
            </a:r>
          </a:p>
          <a:p>
            <a:r>
              <a:rPr lang="zh-TW" altLang="en-US" sz="2800" dirty="0"/>
              <a:t>放下疑虑并重担，放下缠累的思绪，求能在这刻清心仰望你。</a:t>
            </a:r>
          </a:p>
          <a:p>
            <a:r>
              <a:rPr lang="zh-TW" altLang="en-US" sz="2800" dirty="0"/>
              <a:t>今天心中渴望听到你呼唤我，微小的声音引导着前路，</a:t>
            </a:r>
          </a:p>
          <a:p>
            <a:r>
              <a:rPr lang="zh-TW" altLang="en-US" sz="2800" dirty="0"/>
              <a:t>今天心中渴望感到你围着我，在你爱内被怀抱。</a:t>
            </a:r>
          </a:p>
          <a:p>
            <a:r>
              <a:rPr lang="zh-TW" altLang="en-US" sz="2800" dirty="0"/>
              <a:t>让我亲近你，让我亲近你，让身心的每一处都呼叫主；</a:t>
            </a:r>
          </a:p>
          <a:p>
            <a:r>
              <a:rPr lang="zh-TW" altLang="en-US" sz="2800" dirty="0">
                <a:solidFill>
                  <a:srgbClr val="FF0000"/>
                </a:solidFill>
              </a:rPr>
              <a:t>让我亲近你，让我亲近你，期望满足心里的渴望，</a:t>
            </a:r>
            <a:endParaRPr lang="en-US" altLang="zh-TW" sz="2800" dirty="0">
              <a:solidFill>
                <a:srgbClr val="FF0000"/>
              </a:solidFill>
            </a:endParaRPr>
          </a:p>
          <a:p>
            <a:r>
              <a:rPr lang="zh-TW" altLang="en-US" sz="2800" dirty="0">
                <a:solidFill>
                  <a:srgbClr val="FF0000"/>
                </a:solidFill>
              </a:rPr>
              <a:t>恩主亲近我。</a:t>
            </a:r>
          </a:p>
          <a:p>
            <a:endParaRPr lang="zh-HK" altLang="en-US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9F58BDC-1A51-D04E-ED7B-80F863F1692B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5706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D3C1-AA3F-D62A-04FB-23E84AC05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55ACA5-43DA-CE01-CF01-EA9EC7629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160" y="1569975"/>
            <a:ext cx="7560537" cy="4411107"/>
          </a:xfrm>
        </p:spPr>
        <p:txBody>
          <a:bodyPr/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E9A0922-23F4-66C7-7222-CFC156EAE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62" r="12187"/>
          <a:stretch>
            <a:fillRect/>
          </a:stretch>
        </p:blipFill>
        <p:spPr>
          <a:xfrm>
            <a:off x="966454" y="3508541"/>
            <a:ext cx="3790336" cy="17794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1147C7-32A0-C7A0-751F-269D92EC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50" y="1780712"/>
            <a:ext cx="2513311" cy="15687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C720E11-2F7B-98F5-4B21-8A03830C4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084" y="3508540"/>
            <a:ext cx="2805446" cy="18702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847DA64-58DE-5D55-7913-01A330D5B4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004" b="4812"/>
          <a:stretch>
            <a:fillRect/>
          </a:stretch>
        </p:blipFill>
        <p:spPr>
          <a:xfrm>
            <a:off x="1232113" y="1618980"/>
            <a:ext cx="3524677" cy="183452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A235CA0-19B3-5E77-9F7A-0F560E51CC23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501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D389-0046-BB8B-FDA2-8939CC9B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95354F-6640-A7B1-EFA4-BF592521E1E2}"/>
              </a:ext>
            </a:extLst>
          </p:cNvPr>
          <p:cNvSpPr txBox="1"/>
          <p:nvPr/>
        </p:nvSpPr>
        <p:spPr>
          <a:xfrm>
            <a:off x="471489" y="1242000"/>
            <a:ext cx="792956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我们不一定要轰轰烈烈的，我们只需要愿意多一点的承担，多为弟兄姊妹祷告，在服侍上，多出一点的力，能够主动的开口帮忙，</a:t>
            </a:r>
          </a:p>
          <a:p>
            <a:endParaRPr lang="en-US" altLang="zh-TW" sz="2800" dirty="0"/>
          </a:p>
          <a:p>
            <a:r>
              <a:rPr lang="zh-TW" altLang="en-US" sz="2800" dirty="0"/>
              <a:t>事实上，我们教会人数不多，几乎都是全民皆兵，盼望大家有同甘共苦的爱。</a:t>
            </a:r>
          </a:p>
          <a:p>
            <a:endParaRPr lang="zh-TW" altLang="en-US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089D6AB-F415-7990-D947-BE823F93AA99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8888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B2033-8088-7CFF-CE38-AFC4D61CB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CDB33C7-0E01-63F0-516C-7F104C346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3" y="1674019"/>
            <a:ext cx="4728522" cy="32390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DD13318-C58E-6D5E-2AF5-4EDC91A9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360" y="1739386"/>
            <a:ext cx="1785938" cy="14430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F5548B-5F33-2C9D-AA33-2A914D61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572" y="3293537"/>
            <a:ext cx="1988105" cy="198810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6EA9F04-BDA1-9FAA-E53B-E2ED627F3B1B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027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976DD-B6AE-4CA0-E35B-16C13EC8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B6C7BE-5CA2-9916-D37F-2806290582C5}"/>
              </a:ext>
            </a:extLst>
          </p:cNvPr>
          <p:cNvSpPr txBox="1"/>
          <p:nvPr/>
        </p:nvSpPr>
        <p:spPr>
          <a:xfrm>
            <a:off x="471489" y="1242000"/>
            <a:ext cx="809264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保罗更为教会祈祷，祷告内容是弟兄姊妹需要爱心，要越来越多。爱心增长，如何增长？怎样增长？</a:t>
            </a:r>
          </a:p>
          <a:p>
            <a:endParaRPr lang="zh-TW" altLang="en-US" sz="2800" dirty="0"/>
          </a:p>
          <a:p>
            <a:r>
              <a:rPr lang="en-US" altLang="zh-TW" sz="2800" dirty="0"/>
              <a:t>9-11</a:t>
            </a:r>
            <a:r>
              <a:rPr lang="zh-TW" altLang="en-US" sz="2800" dirty="0"/>
              <a:t>节，保罗怎样说：</a:t>
            </a:r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12987D-326C-6553-5654-BCED007361D7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（二）爱心拼多多</a:t>
            </a:r>
            <a:r>
              <a:rPr lang="en-US" altLang="zh-TW" dirty="0"/>
              <a:t>-</a:t>
            </a:r>
            <a:r>
              <a:rPr lang="zh-TW" altLang="en-US" dirty="0"/>
              <a:t>同甘共苦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3974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9C82-842F-1C03-150E-708BC779C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EFE26-7BCB-A021-F7DE-8D10F9D5A7E4}"/>
              </a:ext>
            </a:extLst>
          </p:cNvPr>
          <p:cNvSpPr txBox="1"/>
          <p:nvPr/>
        </p:nvSpPr>
        <p:spPr>
          <a:xfrm>
            <a:off x="471489" y="1242000"/>
            <a:ext cx="809264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/>
              <a:t>9 </a:t>
            </a:r>
            <a:r>
              <a:rPr lang="zh-TW" altLang="en-US" sz="2800" dirty="0"/>
              <a:t>我祷告的，就是要你们的爱心在知识和各样识见上增长，越来越多，</a:t>
            </a:r>
          </a:p>
          <a:p>
            <a:r>
              <a:rPr lang="en-US" altLang="zh-TW" sz="2800" dirty="0"/>
              <a:t>10 </a:t>
            </a:r>
            <a:r>
              <a:rPr lang="zh-TW" altLang="en-US" sz="2800" dirty="0"/>
              <a:t>使你们认定要紧的事；这样，到了基督的日子，</a:t>
            </a:r>
          </a:p>
          <a:p>
            <a:r>
              <a:rPr lang="zh-TW" altLang="en-US" sz="2800" dirty="0"/>
              <a:t>你们会成为纯洁、无可诟病的人， </a:t>
            </a:r>
          </a:p>
          <a:p>
            <a:r>
              <a:rPr lang="en-US" altLang="zh-TW" sz="2800" dirty="0"/>
              <a:t>11 </a:t>
            </a:r>
            <a:r>
              <a:rPr lang="zh-TW" altLang="en-US" sz="2800" dirty="0"/>
              <a:t>并且靠着耶稣基督，结满公义的果子，最终使神得荣耀，得颂赞。</a:t>
            </a:r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6A2E1DD-8FEF-7609-7D52-B86C4E6666C5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178805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C7EA-C172-7EC5-1590-12C6E0074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63157F-9DB1-79F6-4729-2BCEE1B14F39}"/>
              </a:ext>
            </a:extLst>
          </p:cNvPr>
          <p:cNvSpPr txBox="1"/>
          <p:nvPr/>
        </p:nvSpPr>
        <p:spPr>
          <a:xfrm>
            <a:off x="471489" y="1242000"/>
            <a:ext cx="847248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CN" altLang="en-US" sz="3000" dirty="0"/>
              <a:t>拼多多其实就是通过大量购买或「拼团」的方式来购物。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CN" altLang="en-US" sz="3000" dirty="0"/>
              <a:t>就是所谓的「拼单」，愈多的「拼单」，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CN" altLang="en-US" sz="3000" dirty="0"/>
              <a:t>就可以用更低的价格，更优惠的价格去买东西。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CN" altLang="en-US" sz="3000" dirty="0"/>
              <a:t>所以这里说：「拼着实，才便宜」。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E14D9D8-6B13-7BF2-68FD-CCE987BC1180}"/>
              </a:ext>
            </a:extLst>
          </p:cNvPr>
          <p:cNvSpPr txBox="1"/>
          <p:nvPr/>
        </p:nvSpPr>
        <p:spPr>
          <a:xfrm>
            <a:off x="1092467" y="216437"/>
            <a:ext cx="6538269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引言</a:t>
            </a:r>
            <a:endParaRPr dirty="0"/>
          </a:p>
        </p:txBody>
      </p:sp>
      <p:pic>
        <p:nvPicPr>
          <p:cNvPr id="5" name="圖片 3">
            <a:extLst>
              <a:ext uri="{FF2B5EF4-FFF2-40B4-BE49-F238E27FC236}">
                <a16:creationId xmlns:a16="http://schemas.microsoft.com/office/drawing/2014/main" id="{5593D79F-BFB9-C6BF-7616-ED88955CD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493" y="5158339"/>
            <a:ext cx="4215482" cy="1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6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1A39-550D-1705-0A50-244A46C1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8CE818-A991-BD3D-D133-266FFEEABB61}"/>
              </a:ext>
            </a:extLst>
          </p:cNvPr>
          <p:cNvSpPr txBox="1"/>
          <p:nvPr/>
        </p:nvSpPr>
        <p:spPr>
          <a:xfrm>
            <a:off x="471489" y="1242000"/>
            <a:ext cx="809264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保罗为教会祈祷需要弟兄姊妹的爱心增长，但这份爱心，需要什么呢？是否没有原则的去爱？是否是溺爱？</a:t>
            </a:r>
          </a:p>
          <a:p>
            <a:r>
              <a:rPr lang="zh-TW" altLang="en-US" sz="2800" dirty="0"/>
              <a:t>简单的，用一个例子来说，如果有弟兄姊妹问我们借钱，我们不问理由，他要多少，就给多少呢？</a:t>
            </a:r>
          </a:p>
          <a:p>
            <a:r>
              <a:rPr lang="zh-TW" altLang="en-US" sz="2800" dirty="0"/>
              <a:t>或是那些所谓的弟兄姊妹向你借钱，</a:t>
            </a:r>
          </a:p>
          <a:p>
            <a:r>
              <a:rPr lang="zh-TW" altLang="en-US" sz="2800" dirty="0"/>
              <a:t>还说：按着圣经的教导，耶稣基督的爱，你应该借钱给我，这才是爱了呀</a:t>
            </a:r>
            <a:r>
              <a:rPr lang="en-US" altLang="zh-TW" sz="2800" dirty="0"/>
              <a:t>!</a:t>
            </a:r>
            <a:r>
              <a:rPr lang="zh-TW" altLang="en-US" sz="2800" dirty="0"/>
              <a:t>他们还振振有词的，各位，爱真是这样的吗？我们看保罗怎样教导？</a:t>
            </a:r>
          </a:p>
          <a:p>
            <a:endParaRPr lang="zh-TW" altLang="en-US" sz="2800" dirty="0"/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57463F7D-F434-0CFE-EB80-65A03DEA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06" y="4836288"/>
            <a:ext cx="2308335" cy="20217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4C29E68-D7FF-B96A-BB53-41A306565DAD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863486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E9AE1-91E8-650B-F2C1-7FC887E4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47487-BEC2-6DFA-AAF9-0EF4CD192E5B}"/>
              </a:ext>
            </a:extLst>
          </p:cNvPr>
          <p:cNvSpPr txBox="1"/>
          <p:nvPr/>
        </p:nvSpPr>
        <p:spPr>
          <a:xfrm>
            <a:off x="471489" y="1242000"/>
            <a:ext cx="80926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他为信徒祈求爱要每天增多，爱心要越来越多，</a:t>
            </a:r>
          </a:p>
          <a:p>
            <a:r>
              <a:rPr lang="zh-TW" altLang="en-US" sz="2800" dirty="0"/>
              <a:t>但这份爱心的增多，必须要拼在知识和各样识见上一起增长。</a:t>
            </a:r>
          </a:p>
          <a:p>
            <a:endParaRPr lang="zh-TW" altLang="en-US" sz="2800" dirty="0"/>
          </a:p>
          <a:p>
            <a:r>
              <a:rPr lang="zh-TW" altLang="en-US" sz="2800" dirty="0"/>
              <a:t>知识（就是对上帝的认识），是满有属灵的知识，</a:t>
            </a:r>
          </a:p>
          <a:p>
            <a:r>
              <a:rPr lang="zh-TW" altLang="en-US" sz="2800" dirty="0"/>
              <a:t>见识乃是指道德及伦理方面的辨别力或判断力。</a:t>
            </a:r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A92D21F-D9A5-6415-D258-24CE6633018E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2925620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F4854-10F5-4CBD-D1D6-C978F9F9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9241FB-0481-52F7-73E3-D026CA0D4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46225"/>
            <a:ext cx="7560537" cy="4892058"/>
          </a:xfrm>
        </p:spPr>
        <p:txBody>
          <a:bodyPr/>
          <a:lstStyle/>
          <a:p>
            <a:r>
              <a:rPr lang="zh-TW" altLang="en-US" dirty="0"/>
              <a:t>如一个等边的三角形</a:t>
            </a: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EDB9DE-1EB6-E7DA-5884-077B042DF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90" y="3607825"/>
            <a:ext cx="1717305" cy="15761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278F22B-2AA3-AC93-70C3-86CE6D90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02" y="1835431"/>
            <a:ext cx="3642617" cy="334855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F820EC1-A724-88F0-ED48-7EA49F983258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884130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3E092-2942-008A-BFA4-C0A419E8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36097-8BB0-85DD-6C1B-1589A60050B7}"/>
              </a:ext>
            </a:extLst>
          </p:cNvPr>
          <p:cNvSpPr txBox="1"/>
          <p:nvPr/>
        </p:nvSpPr>
        <p:spPr>
          <a:xfrm>
            <a:off x="471489" y="1242000"/>
            <a:ext cx="33087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减肥成功</a:t>
            </a:r>
          </a:p>
          <a:p>
            <a:endParaRPr lang="zh-TW" altLang="en-US" sz="2800" dirty="0"/>
          </a:p>
          <a:p>
            <a:r>
              <a:rPr lang="zh-TW" altLang="en-US" sz="2800" dirty="0"/>
              <a:t>也必须以不胡乱吃，</a:t>
            </a:r>
          </a:p>
          <a:p>
            <a:endParaRPr lang="zh-TW" altLang="en-US" sz="2800" dirty="0"/>
          </a:p>
          <a:p>
            <a:r>
              <a:rPr lang="zh-TW" altLang="en-US" sz="2800" dirty="0"/>
              <a:t>要吃有营养的食物，</a:t>
            </a:r>
          </a:p>
          <a:p>
            <a:endParaRPr lang="zh-TW" altLang="en-US" sz="2800" dirty="0"/>
          </a:p>
          <a:p>
            <a:r>
              <a:rPr lang="zh-TW" altLang="en-US" sz="2800" dirty="0"/>
              <a:t>再加上合适的运动，</a:t>
            </a:r>
          </a:p>
          <a:p>
            <a:endParaRPr lang="zh-TW" altLang="en-US" sz="2800" dirty="0"/>
          </a:p>
          <a:p>
            <a:r>
              <a:rPr lang="zh-TW" altLang="en-US" sz="2800" dirty="0"/>
              <a:t>才可以成功。</a:t>
            </a:r>
          </a:p>
          <a:p>
            <a:endParaRPr lang="zh-TW" altLang="en-US" sz="2800" dirty="0"/>
          </a:p>
        </p:txBody>
      </p:sp>
      <p:pic>
        <p:nvPicPr>
          <p:cNvPr id="2" name="圖片 4">
            <a:extLst>
              <a:ext uri="{FF2B5EF4-FFF2-40B4-BE49-F238E27FC236}">
                <a16:creationId xmlns:a16="http://schemas.microsoft.com/office/drawing/2014/main" id="{61A1D09D-CF5F-7EC0-F485-1E32C7C9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4" t="2922" r="-1915" b="10434"/>
          <a:stretch>
            <a:fillRect/>
          </a:stretch>
        </p:blipFill>
        <p:spPr>
          <a:xfrm>
            <a:off x="3969834" y="1367570"/>
            <a:ext cx="5040711" cy="442135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15882C3-B0C5-EFC5-D531-E5FAD9918A2C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2945110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CFA0-FC0E-3ED2-A2D0-FC4E3114D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4DAF69-B2E7-B15B-D051-BC689628114B}"/>
              </a:ext>
            </a:extLst>
          </p:cNvPr>
          <p:cNvSpPr txBox="1"/>
          <p:nvPr/>
        </p:nvSpPr>
        <p:spPr>
          <a:xfrm>
            <a:off x="471489" y="1242000"/>
            <a:ext cx="809264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这里强调爱心的增长需要有知识和各样见识的元素，</a:t>
            </a:r>
          </a:p>
          <a:p>
            <a:r>
              <a:rPr lang="zh-TW" altLang="en-US" sz="2800" dirty="0"/>
              <a:t>因为这样，一方面，教会弟兄姊妹才认定要紧的事，</a:t>
            </a:r>
          </a:p>
          <a:p>
            <a:r>
              <a:rPr lang="zh-TW" altLang="en-US" sz="2800" dirty="0"/>
              <a:t>或翻译“喜爱那美好的事” 或翻译使你们能分别是非。</a:t>
            </a:r>
          </a:p>
          <a:p>
            <a:endParaRPr lang="zh-TW" altLang="en-US" sz="2800" dirty="0"/>
          </a:p>
          <a:p>
            <a:r>
              <a:rPr lang="zh-TW" altLang="en-US" sz="2800" dirty="0"/>
              <a:t>保罗这样的提出：信徒要分辨作为主门徒生命中，</a:t>
            </a:r>
          </a:p>
          <a:p>
            <a:r>
              <a:rPr lang="zh-TW" altLang="en-US" sz="2800" dirty="0"/>
              <a:t>学者指出喜爱那美好的事，要紧的事就是作为福音事工的同工</a:t>
            </a:r>
            <a:r>
              <a:rPr lang="en-US" altLang="zh-TW" sz="2800" dirty="0"/>
              <a:t>(</a:t>
            </a:r>
            <a:r>
              <a:rPr lang="zh-TW" altLang="en-US" sz="2800" dirty="0"/>
              <a:t>基督徒</a:t>
            </a:r>
            <a:r>
              <a:rPr lang="en-US" altLang="zh-TW" sz="2800" dirty="0"/>
              <a:t>)</a:t>
            </a:r>
            <a:r>
              <a:rPr lang="zh-TW" altLang="en-US" sz="2800" dirty="0"/>
              <a:t>，他的态度行为非常重要，绝不能离开信徒生命的基本，</a:t>
            </a:r>
          </a:p>
          <a:p>
            <a:endParaRPr lang="zh-TW" altLang="en-US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EA39F1-1C0A-7E37-DE2B-18485F230FC8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3641088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0E61-4676-7B7E-4A7B-A80057FED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8D51B0-4E8B-E308-7D16-D98FB4BB64D9}"/>
              </a:ext>
            </a:extLst>
          </p:cNvPr>
          <p:cNvSpPr txBox="1"/>
          <p:nvPr/>
        </p:nvSpPr>
        <p:spPr>
          <a:xfrm>
            <a:off x="471489" y="1242000"/>
            <a:ext cx="80926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因此，他需要成为纯洁、无可诟病的人，是作一个诚实的人，无过的人，</a:t>
            </a:r>
            <a:endParaRPr lang="en-US" altLang="zh-TW" sz="2800" dirty="0"/>
          </a:p>
          <a:p>
            <a:endParaRPr lang="zh-TW" altLang="en-US" sz="2800" dirty="0"/>
          </a:p>
          <a:p>
            <a:r>
              <a:rPr lang="zh-TW" altLang="en-US" sz="2800" dirty="0"/>
              <a:t>意思是：一方面在道德上不要绊倒别人，要作好的见证，另一方面，无过的人，是持守信仰，不致在恩典中坠落</a:t>
            </a:r>
            <a:r>
              <a:rPr lang="en-US" altLang="zh-TW" sz="2800" dirty="0"/>
              <a:t>(</a:t>
            </a:r>
            <a:r>
              <a:rPr lang="zh-TW" altLang="en-US" sz="2800" dirty="0"/>
              <a:t>加</a:t>
            </a:r>
            <a:r>
              <a:rPr lang="en-US" altLang="zh-TW" sz="2800" dirty="0"/>
              <a:t>5:4)</a:t>
            </a:r>
            <a:r>
              <a:rPr lang="zh-TW" altLang="en-US" sz="2800" dirty="0"/>
              <a:t>。直到基督的日子。</a:t>
            </a:r>
          </a:p>
          <a:p>
            <a:endParaRPr lang="zh-TW" altLang="en-US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2668F3-983D-022C-355C-AA9EE3C5CB39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1921926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5BA9D-1089-9701-F789-E6590B4B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15CA19-5E8E-CAB9-183D-BA1A131A20E6}"/>
              </a:ext>
            </a:extLst>
          </p:cNvPr>
          <p:cNvSpPr txBox="1"/>
          <p:nvPr/>
        </p:nvSpPr>
        <p:spPr>
          <a:xfrm>
            <a:off x="471489" y="1242000"/>
            <a:ext cx="809264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保罗知道以上的一切，不是个人以骄傲能力获得，乃是靠着耶稣基督，才可结满公义的果子，最终使神得荣耀，得颂赞。仁义的果子</a:t>
            </a:r>
          </a:p>
          <a:p>
            <a:endParaRPr lang="zh-TW" altLang="en-US" sz="2800" dirty="0"/>
          </a:p>
          <a:p>
            <a:r>
              <a:rPr lang="zh-TW" altLang="en-US" sz="2800" dirty="0"/>
              <a:t>圣灵的果子，</a:t>
            </a:r>
            <a:r>
              <a:rPr lang="en-US" altLang="zh-TW" sz="2800" dirty="0"/>
              <a:t>(</a:t>
            </a:r>
            <a:r>
              <a:rPr lang="zh-TW" altLang="en-US" sz="2800" dirty="0"/>
              <a:t>圣灵所结的果子，就是仁爱、喜乐、和平、忍耐、恩慈、良善、信实、 </a:t>
            </a:r>
            <a:r>
              <a:rPr lang="en-US" altLang="zh-TW" sz="2800" dirty="0"/>
              <a:t>23</a:t>
            </a:r>
            <a:r>
              <a:rPr lang="zh-TW" altLang="en-US" sz="2800" dirty="0"/>
              <a:t>温柔、节制。</a:t>
            </a:r>
            <a:r>
              <a:rPr lang="en-US" altLang="zh-TW" sz="2800" dirty="0"/>
              <a:t>)</a:t>
            </a:r>
            <a:r>
              <a:rPr lang="zh-TW" altLang="en-US" sz="2800" dirty="0"/>
              <a:t>加拉太书</a:t>
            </a:r>
            <a:r>
              <a:rPr lang="en-US" altLang="zh-TW" sz="2800" dirty="0"/>
              <a:t>5:22</a:t>
            </a:r>
          </a:p>
          <a:p>
            <a:endParaRPr lang="en-US" altLang="zh-TW" sz="2800" dirty="0"/>
          </a:p>
          <a:p>
            <a:r>
              <a:rPr lang="zh-TW" altLang="en-US" sz="2800" dirty="0"/>
              <a:t>光明所结的果子。 </a:t>
            </a:r>
            <a:r>
              <a:rPr lang="en-US" altLang="zh-TW" sz="2800" dirty="0"/>
              <a:t>(</a:t>
            </a:r>
            <a:r>
              <a:rPr lang="zh-TW" altLang="en-US" sz="2800" dirty="0"/>
              <a:t>光明所结的果子就是一切良善、公义、诚实。</a:t>
            </a:r>
            <a:r>
              <a:rPr lang="en-US" altLang="zh-TW" sz="2800" dirty="0"/>
              <a:t>)</a:t>
            </a:r>
            <a:r>
              <a:rPr lang="zh-TW" altLang="en-US" sz="2800" dirty="0"/>
              <a:t>，</a:t>
            </a:r>
            <a:r>
              <a:rPr lang="en-US" altLang="zh-TW" sz="2800" dirty="0"/>
              <a:t>(</a:t>
            </a:r>
            <a:r>
              <a:rPr lang="zh-TW" altLang="en-US" sz="2800" dirty="0"/>
              <a:t>以弗所书</a:t>
            </a:r>
            <a:r>
              <a:rPr lang="en-US" altLang="zh-TW" sz="2800" dirty="0"/>
              <a:t>5:9)</a:t>
            </a:r>
          </a:p>
          <a:p>
            <a:endParaRPr lang="en-US" altLang="zh-TW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D4709B-2BCB-93BB-1443-4C6440BA2CC0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985527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9AC8-0CF1-3C29-44FC-80030CA2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0BC36D-07B5-9535-5FDC-CD3A8263CE0D}"/>
              </a:ext>
            </a:extLst>
          </p:cNvPr>
          <p:cNvSpPr txBox="1"/>
          <p:nvPr/>
        </p:nvSpPr>
        <p:spPr>
          <a:xfrm>
            <a:off x="471489" y="1242000"/>
            <a:ext cx="80926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所指的就是一个符合上帝旨意的生命中</a:t>
            </a:r>
          </a:p>
          <a:p>
            <a:r>
              <a:rPr lang="zh-TW" altLang="en-US" sz="2800" dirty="0"/>
              <a:t>那些属灵和道德的质素。</a:t>
            </a:r>
          </a:p>
          <a:p>
            <a:r>
              <a:rPr lang="zh-TW" altLang="en-US" sz="2800" dirty="0"/>
              <a:t>行在神旨意的生命中，活出神喜悦的生命，为要使上帝得着荣耀和赞美。</a:t>
            </a:r>
          </a:p>
          <a:p>
            <a:endParaRPr lang="zh-TW" altLang="en-US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2A9FBF-86E4-69D4-49BD-C043BA59F2F8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（三）爱心拼多多</a:t>
            </a:r>
            <a:r>
              <a:rPr lang="en-US" altLang="zh-TW" sz="3800" dirty="0"/>
              <a:t>-</a:t>
            </a:r>
            <a:r>
              <a:rPr lang="zh-TW" altLang="en-US" sz="3800" dirty="0"/>
              <a:t>爱心增长的元素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483700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B734F-AD28-49F6-8CDB-E23E4E906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470B59-BF36-24B8-C9A6-9621717D9920}"/>
              </a:ext>
            </a:extLst>
          </p:cNvPr>
          <p:cNvSpPr txBox="1"/>
          <p:nvPr/>
        </p:nvSpPr>
        <p:spPr>
          <a:xfrm>
            <a:off x="471489" y="1242000"/>
            <a:ext cx="809264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爱心拼多多，让我们一起拼这「爱心」单。</a:t>
            </a:r>
          </a:p>
          <a:p>
            <a:endParaRPr lang="zh-TW" altLang="en-US" sz="2800" dirty="0"/>
          </a:p>
          <a:p>
            <a:r>
              <a:rPr lang="zh-TW" altLang="en-US" sz="2800" dirty="0"/>
              <a:t>教会爱心拼多多的需要：</a:t>
            </a:r>
          </a:p>
          <a:p>
            <a:r>
              <a:rPr lang="en-US" altLang="zh-TW" sz="2800" dirty="0"/>
              <a:t>1,  </a:t>
            </a:r>
            <a:r>
              <a:rPr lang="zh-TW" altLang="en-US" sz="2800" dirty="0"/>
              <a:t>回应耶稣基督救赎恩典，我们同心合意、兴旺福音</a:t>
            </a:r>
          </a:p>
          <a:p>
            <a:r>
              <a:rPr lang="en-US" altLang="zh-TW" sz="2800" dirty="0"/>
              <a:t>2,  </a:t>
            </a:r>
            <a:r>
              <a:rPr lang="zh-TW" altLang="en-US" sz="2800" dirty="0"/>
              <a:t>作为耶稣的群体，我们要彼此分担分享，同甘共苦</a:t>
            </a:r>
          </a:p>
          <a:p>
            <a:r>
              <a:rPr lang="en-US" altLang="zh-TW" sz="2800" dirty="0"/>
              <a:t>3,  </a:t>
            </a:r>
            <a:r>
              <a:rPr lang="zh-TW" altLang="en-US" sz="2800" dirty="0"/>
              <a:t>爱心需要在知识和各样识见上增长，越来越多，</a:t>
            </a:r>
          </a:p>
          <a:p>
            <a:r>
              <a:rPr lang="zh-TW" altLang="en-US" sz="2800" dirty="0"/>
              <a:t>目的是能分别是非，作诚实无过的人，靠着耶稣基督结满了仁义的果子，叫荣耀称赞归与神。</a:t>
            </a:r>
          </a:p>
          <a:p>
            <a:endParaRPr lang="zh-TW" altLang="en-US" sz="2800" dirty="0"/>
          </a:p>
          <a:p>
            <a:endParaRPr lang="zh-TW" altLang="en-US" sz="2800" dirty="0"/>
          </a:p>
          <a:p>
            <a:endParaRPr lang="zh-TW" altLang="en-US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72050F-0E91-60F0-567C-2A1DE3B52803}"/>
              </a:ext>
            </a:extLst>
          </p:cNvPr>
          <p:cNvSpPr txBox="1"/>
          <p:nvPr/>
        </p:nvSpPr>
        <p:spPr>
          <a:xfrm>
            <a:off x="1092467" y="244137"/>
            <a:ext cx="7839660" cy="61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sz="3800" dirty="0"/>
              <a:t>（四）总结：</a:t>
            </a:r>
          </a:p>
        </p:txBody>
      </p:sp>
    </p:spTree>
    <p:extLst>
      <p:ext uri="{BB962C8B-B14F-4D97-AF65-F5344CB8AC3E}">
        <p14:creationId xmlns:p14="http://schemas.microsoft.com/office/powerpoint/2010/main" val="164224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93DDC-A680-B82E-0F41-C2F39C38F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746CBF-FFA7-660F-939C-C545A411BC97}"/>
              </a:ext>
            </a:extLst>
          </p:cNvPr>
          <p:cNvSpPr txBox="1"/>
          <p:nvPr/>
        </p:nvSpPr>
        <p:spPr>
          <a:xfrm>
            <a:off x="471489" y="1242000"/>
            <a:ext cx="847248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r>
              <a:rPr lang="zh-CN" altLang="en-US" sz="3000" dirty="0"/>
              <a:t>爱心为什么要拼多多？</a:t>
            </a:r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endParaRPr lang="zh-CN" altLang="en-US" sz="3000" dirty="0"/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r>
              <a:rPr lang="zh-CN" altLang="en-US" sz="3000" dirty="0"/>
              <a:t>究竟爱心要拼些什么？</a:t>
            </a:r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endParaRPr lang="zh-CN" altLang="en-US" sz="3000" dirty="0"/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r>
              <a:rPr lang="zh-CN" altLang="en-US" sz="3000" dirty="0"/>
              <a:t>可以怎样拼呢？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CN" altLang="en-US" sz="3000" dirty="0"/>
              <a:t>腓立比书一：</a:t>
            </a:r>
            <a:r>
              <a:rPr lang="en-US" altLang="zh-CN" sz="3000" dirty="0"/>
              <a:t>3-11</a:t>
            </a:r>
            <a:r>
              <a:rPr lang="zh-CN" altLang="en-US" sz="3000" dirty="0"/>
              <a:t>，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CN" altLang="en-US" sz="3000" dirty="0"/>
              <a:t>保罗这段经文对教会的一段话，表达了什么？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BD38ECC-8140-E705-8621-0D5E415086C8}"/>
              </a:ext>
            </a:extLst>
          </p:cNvPr>
          <p:cNvSpPr txBox="1"/>
          <p:nvPr/>
        </p:nvSpPr>
        <p:spPr>
          <a:xfrm>
            <a:off x="1092467" y="216437"/>
            <a:ext cx="6538269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引言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61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3609C-9915-0651-A10F-580D108F5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CB7BA8-F26B-F111-560B-BBC43CFCCC21}"/>
              </a:ext>
            </a:extLst>
          </p:cNvPr>
          <p:cNvSpPr txBox="1"/>
          <p:nvPr/>
        </p:nvSpPr>
        <p:spPr>
          <a:xfrm>
            <a:off x="471489" y="1242000"/>
            <a:ext cx="847248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en-US" altLang="zh-CN" sz="3000" dirty="0"/>
              <a:t>(3-6)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CN" sz="3000" dirty="0"/>
              <a:t>3 </a:t>
            </a:r>
            <a:r>
              <a:rPr lang="zh-CN" altLang="en-US" sz="3000" dirty="0"/>
              <a:t>我每逢想起你们，就感谢我的神；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CN" sz="3000" dirty="0"/>
              <a:t>4 </a:t>
            </a:r>
            <a:r>
              <a:rPr lang="zh-CN" altLang="en-US" sz="3000" dirty="0"/>
              <a:t>每次为你们大家祈祷，我总是怀着喜乐的心祈祷，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CN" sz="3000" dirty="0"/>
              <a:t>5 </a:t>
            </a:r>
            <a:r>
              <a:rPr lang="zh-CN" altLang="en-US" sz="3000" dirty="0"/>
              <a:t>因为从头一天到现在，你们都有分参与福音的工作。</a:t>
            </a:r>
          </a:p>
          <a:p>
            <a:pPr>
              <a:defRPr lang="zh-CN" sz="3600">
                <a:latin typeface="黑体"/>
              </a:defRPr>
            </a:pPr>
            <a:r>
              <a:rPr lang="en-US" altLang="zh-CN" sz="3000" dirty="0"/>
              <a:t>6 </a:t>
            </a:r>
            <a:r>
              <a:rPr lang="zh-CN" altLang="en-US" sz="3000" dirty="0"/>
              <a:t>而且，我深信在你们中间开始了美好工作的那一位，必会继续到底，直到基督耶稣的日子把这工作完成。</a:t>
            </a:r>
          </a:p>
          <a:p>
            <a:pPr>
              <a:defRPr lang="zh-CN" sz="3600">
                <a:latin typeface="黑体"/>
              </a:defRPr>
            </a:pPr>
            <a:endParaRPr lang="zh-CN" altLang="en-US" sz="3000" dirty="0"/>
          </a:p>
          <a:p>
            <a:pPr>
              <a:defRPr lang="zh-CN" sz="3600">
                <a:latin typeface="黑体"/>
              </a:defRPr>
            </a:pPr>
            <a:r>
              <a:rPr lang="en-US" altLang="zh-CN" sz="3000" dirty="0"/>
              <a:t>(</a:t>
            </a:r>
            <a:r>
              <a:rPr lang="zh-CN" altLang="en-US" sz="3000" dirty="0"/>
              <a:t>新汉语译本</a:t>
            </a:r>
            <a:r>
              <a:rPr lang="en-US" altLang="zh-CN" sz="3000" dirty="0"/>
              <a:t>) </a:t>
            </a:r>
            <a:endParaRPr lang="zh-CN" altLang="en-US" sz="3000" dirty="0"/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endParaRPr lang="zh-CN" altLang="en-US" sz="3000" dirty="0"/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endParaRPr lang="zh-CN" altLang="en-US" sz="3000" dirty="0"/>
          </a:p>
          <a:p>
            <a:pPr marL="457200" indent="-457200">
              <a:buFont typeface="Arial" panose="020B0604020202020204" pitchFamily="34" charset="0"/>
              <a:buChar char="•"/>
              <a:defRPr lang="zh-CN" sz="3600">
                <a:latin typeface="黑体"/>
              </a:defRPr>
            </a:pPr>
            <a:endParaRPr lang="zh-CN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B40ED8-A6CF-1E27-CE0C-10FA8CB489CF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96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8617-DF44-0CD0-D6A7-1D23D0FD1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AAB60B-F137-1D94-3C21-A018FA5866D5}"/>
              </a:ext>
            </a:extLst>
          </p:cNvPr>
          <p:cNvSpPr txBox="1"/>
          <p:nvPr/>
        </p:nvSpPr>
        <p:spPr>
          <a:xfrm>
            <a:off x="471489" y="1242000"/>
            <a:ext cx="847248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第一，「想起」保罗的想起不是只是教会的名字，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当中的「想起」是</a:t>
            </a:r>
            <a:r>
              <a:rPr lang="en-US" altLang="zh-CN" sz="3000" dirty="0"/>
              <a:t>all my remembrance of you,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是包涵了他对教会的想念，教会对他的爱。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教会弟兄姊妹对保他的关怀和支持，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他们为他在被囚的时候代祷</a:t>
            </a:r>
            <a:r>
              <a:rPr lang="en-US" altLang="zh-TW" sz="3000" dirty="0"/>
              <a:t>(1:19)</a:t>
            </a:r>
            <a:r>
              <a:rPr lang="zh-TW" altLang="en-US" sz="3000" dirty="0"/>
              <a:t>；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教会又差派以巴弗提供给保罗的需要， </a:t>
            </a:r>
            <a:r>
              <a:rPr lang="en-US" altLang="zh-TW" sz="3000" dirty="0"/>
              <a:t>(3:25)</a:t>
            </a:r>
            <a:r>
              <a:rPr lang="zh-TW" altLang="en-US" sz="3000" dirty="0"/>
              <a:t>。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金钱上支持他的宣教</a:t>
            </a:r>
            <a:r>
              <a:rPr lang="en-US" altLang="zh-TW" sz="3000" dirty="0"/>
              <a:t>(</a:t>
            </a:r>
            <a:r>
              <a:rPr lang="zh-TW" altLang="en-US" sz="3000" dirty="0"/>
              <a:t>四</a:t>
            </a:r>
            <a:r>
              <a:rPr lang="en-US" altLang="zh-TW" sz="3000" dirty="0"/>
              <a:t>15)</a:t>
            </a:r>
            <a:r>
              <a:rPr lang="zh-TW" altLang="en-US" sz="3000" dirty="0"/>
              <a:t>；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这份爱，他感恩，感谢这一位祂的上帝。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F691A5-6A9B-27FF-13F7-53F6D929A254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243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40B8A-052E-2A34-FB57-7DDB40262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64C23B-C42C-9B6F-45F8-08D6B3D0F56C}"/>
              </a:ext>
            </a:extLst>
          </p:cNvPr>
          <p:cNvSpPr txBox="1"/>
          <p:nvPr/>
        </p:nvSpPr>
        <p:spPr>
          <a:xfrm>
            <a:off x="471489" y="1242000"/>
            <a:ext cx="847248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保罗是怀着喜乐的心为腓立比教会祈祷。虽然保罗处于外在环境非常糟糕，他被囚，别人对他的恶意，但没有令他失去喜乐，因为他以认识主基督耶稣为至宝，并相信他的救赎主。保罗仍能够带着喜乐的心去祈祷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这也是鼓励教会在面对逆境困难，仍学习有喜乐的心面对。事实上，教会正面对艰难，因为外在的环境对教会都是一种敌视的态度</a:t>
            </a:r>
            <a:r>
              <a:rPr lang="en-US" altLang="zh-TW" sz="3000" dirty="0"/>
              <a:t>(1:28-30)</a:t>
            </a:r>
            <a:r>
              <a:rPr lang="zh-TW" altLang="en-US" sz="3000" dirty="0"/>
              <a:t>。除了教会一直关爱保罗，他感谢上帝这恩典。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637CDD9-9291-D921-491F-78E1592D131A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381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F685-4FDA-8990-B234-AFC9C605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B655D9-C75B-7BFD-3EC3-9D0C276F86C3}"/>
              </a:ext>
            </a:extLst>
          </p:cNvPr>
          <p:cNvSpPr txBox="1"/>
          <p:nvPr/>
        </p:nvSpPr>
        <p:spPr>
          <a:xfrm>
            <a:off x="471489" y="1242000"/>
            <a:ext cx="847248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第二，保罗想起教会，就感谢上帝，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就是因为他们是同心合意，兴旺福音，</a:t>
            </a:r>
          </a:p>
          <a:p>
            <a:pPr>
              <a:defRPr lang="zh-CN" sz="3600">
                <a:latin typeface="黑体"/>
              </a:defRPr>
            </a:pPr>
            <a:r>
              <a:rPr lang="zh-TW" altLang="en-US" sz="3000" dirty="0"/>
              <a:t>从头一天，就是从建立教会开始，教会每位的弟兄姊妹都有分参与福音的工作。</a:t>
            </a:r>
          </a:p>
          <a:p>
            <a:pPr>
              <a:defRPr lang="zh-CN" sz="3600">
                <a:latin typeface="黑体"/>
              </a:defRPr>
            </a:pPr>
            <a:endParaRPr lang="zh-TW" altLang="en-US" sz="3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2314991-7B8E-2880-7D13-856B19B97104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43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2920E-58F9-65EE-D6E5-F998EF4E1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1BCD815-9202-706A-C964-9E58A8F7AA9F}"/>
              </a:ext>
            </a:extLst>
          </p:cNvPr>
          <p:cNvSpPr txBox="1"/>
          <p:nvPr/>
        </p:nvSpPr>
        <p:spPr>
          <a:xfrm>
            <a:off x="1092467" y="216437"/>
            <a:ext cx="7308583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TW" altLang="en-US" dirty="0"/>
              <a:t>（一）爱心拼多多</a:t>
            </a:r>
            <a:r>
              <a:rPr lang="en-US" altLang="zh-TW" dirty="0"/>
              <a:t>-</a:t>
            </a:r>
            <a:r>
              <a:rPr lang="zh-TW" altLang="en-US" dirty="0"/>
              <a:t>常存感恩</a:t>
            </a:r>
            <a:endParaRPr dirty="0"/>
          </a:p>
        </p:txBody>
      </p:sp>
      <p:pic>
        <p:nvPicPr>
          <p:cNvPr id="2" name="圖片 4">
            <a:extLst>
              <a:ext uri="{FF2B5EF4-FFF2-40B4-BE49-F238E27FC236}">
                <a16:creationId xmlns:a16="http://schemas.microsoft.com/office/drawing/2014/main" id="{34A4247D-8130-4BEA-756E-24872238F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8" y="1431925"/>
            <a:ext cx="8809703" cy="49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4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3338</Words>
  <Application>Microsoft Office PowerPoint</Application>
  <PresentationFormat>Bildschirmpräsentation (4:3)</PresentationFormat>
  <Paragraphs>219</Paragraphs>
  <Slides>38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3" baseType="lpstr">
      <vt:lpstr>等线</vt:lpstr>
      <vt:lpstr>Microsoft JhengHei</vt:lpstr>
      <vt:lpstr>Teko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715</cp:revision>
  <dcterms:created xsi:type="dcterms:W3CDTF">2023-03-17T14:22:59Z</dcterms:created>
  <dcterms:modified xsi:type="dcterms:W3CDTF">2025-08-26T01:07:54Z</dcterms:modified>
</cp:coreProperties>
</file>