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14" r:id="rId2"/>
    <p:sldId id="316" r:id="rId3"/>
    <p:sldId id="336" r:id="rId4"/>
    <p:sldId id="338" r:id="rId5"/>
    <p:sldId id="365" r:id="rId6"/>
    <p:sldId id="364" r:id="rId7"/>
    <p:sldId id="355" r:id="rId8"/>
    <p:sldId id="367" r:id="rId9"/>
    <p:sldId id="366" r:id="rId10"/>
    <p:sldId id="368" r:id="rId11"/>
    <p:sldId id="361" r:id="rId12"/>
    <p:sldId id="369" r:id="rId13"/>
    <p:sldId id="370" r:id="rId14"/>
    <p:sldId id="371" r:id="rId15"/>
    <p:sldId id="372" r:id="rId16"/>
    <p:sldId id="3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85309" autoAdjust="0"/>
  </p:normalViewPr>
  <p:slideViewPr>
    <p:cSldViewPr snapToGrid="0">
      <p:cViewPr>
        <p:scale>
          <a:sx n="100" d="100"/>
          <a:sy n="100" d="100"/>
        </p:scale>
        <p:origin x="3792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2025/8/26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15DBA-FB6C-C554-C951-77223F29A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3C37BA-E548-3F79-86E1-14C996D4B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C855FC9-162C-8787-73E5-B522C9D34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385E6C-8B9C-1472-E5B2-600050588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7324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361A5-EC12-EF02-467C-5A71E13E5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5EDAAE-9405-0874-E542-63E4D71A8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A1FCA8-678E-FEFD-DE27-545B16328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E24501-E6A8-133D-D0C7-3CF2EAE75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6948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C08E7-628A-1048-6862-31EE4056F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32D379-4AD6-21C2-1106-3FE658A5D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40D500A-4A46-D653-047B-A3569A2BF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9B46D-BF26-0F55-3599-A897A4A0D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4588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05C9D-E1EC-E32E-62E8-6BDFBED6A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16FFC03-15E9-0D73-8FAE-EC127CBAD8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9CB47DC-D403-21A8-D839-FF1F0D0B1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DAC24B-786C-2EE4-E277-D61B46714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47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9F725-8D20-E4C2-E9E9-F69C099B9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78B727C-CE05-404C-6921-1967B992A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840432A-539A-A206-F399-620761FD9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1C8FEA-333E-DB10-C097-9252CD313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2264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00484-0331-4F32-209B-1EB5323FE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8BBE0D-EA71-2336-8C40-6CE990115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F266CD3-66FF-6B42-FD98-A82FB9C2B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C4F902-54E5-95BE-210B-8A9EDCA73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866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658F9-E84F-4A85-9774-F40E1A34F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7CEE752-9C8E-4F6D-0ECD-14B1DBEAF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B52495-692E-3774-257D-FEFB523F9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983E0D-35BA-B98F-F5D6-D0F65FA3A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5251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D039-27D4-75A3-EAB9-901D4819F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7C2CEA4-624C-8E1A-6432-ACDFDB2F0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AFA8CC8-37A0-8F67-6726-FFD51D832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C619C1-6042-ECE3-9679-71968DF22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329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66C90-5013-0454-B198-B27509AF1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B99D53-F1A2-9983-343D-0D636E7C7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816B60-9C61-9E89-B296-87105997D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755A52-68D9-1A8E-133C-F476E4CAF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816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46D65-19DD-1323-FFA5-2A84DC1A6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3F5CE5E-6B33-5CE7-D1D7-10F70B56C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68727F-41BD-B782-5A96-50DE827C4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DB28FB-251F-A496-E963-7A910545F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75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6004C-1198-90DC-C10B-D44E227ED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9A4CE3-BE74-44AD-A2BB-355B03C7B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01446C5-68D4-B5CF-9712-486AC026F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001E28-1E5F-CAD7-1EC0-E3F41BFBC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052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C6DE-EB91-BAD5-11E4-FB2AE7386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AF6F194-8D87-E953-6FC4-BBF6E8154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A523DCE-4B39-92A1-AFE9-544A42E160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B7664E-7F46-E490-E76A-901B8166D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492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A5AB8-1FCC-FA14-291A-CA2BAC842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321D02-94FF-A937-2EBB-8944EB60C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B5977E9-FF70-C164-CBA6-D6A4E6C79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707190-CA5F-7568-AFFF-3D850A72E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713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5BE0B-A996-04A2-C8DB-09FD096F9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09BEDA-5154-9251-263E-03878A9DA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D4A9A1D-B6EA-269C-FFE8-3925C3C80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089185-D516-991A-4061-EF7FD2919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1844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BD9E7-D9E3-DFF0-0FC4-509A90882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CA52B2D-E469-AEB8-8288-E22EB9BB3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517DFA-08D4-70ED-E879-1AC3051F8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E99958-2E04-508C-D986-914FAD399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6012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1C856-548F-3A90-83DB-9A803B791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E8CA39B-95DB-18B4-8443-58026D89A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B5A71B-DC34-9EC3-C8ED-B52BACBF9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223840-9A53-F3CC-80EF-EB22B0031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910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2025/8/26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39F56-8E73-51D7-BE99-F2A66F83E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E51D63E-EBA8-1AAC-19BB-267AB96871AE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B7CEA3D-F9C7-D43D-9BD7-A3C53E43C516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时代无定，我心何求？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FFC3E91-2B34-EC49-D73A-9E92C1EC68D5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</a:rPr>
              <a:t>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道：段思奇</a:t>
            </a:r>
            <a:r>
              <a:rPr lang="zh-CN" altLang="en-US" sz="3200" dirty="0">
                <a:solidFill>
                  <a:prstClr val="black"/>
                </a:solidFill>
              </a:rPr>
              <a:t> 神学生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经文：耶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23:23-29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；来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11:29-12:2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12:49-56</a:t>
            </a:r>
          </a:p>
        </p:txBody>
      </p:sp>
    </p:spTree>
    <p:extLst>
      <p:ext uri="{BB962C8B-B14F-4D97-AF65-F5344CB8AC3E}">
        <p14:creationId xmlns:p14="http://schemas.microsoft.com/office/powerpoint/2010/main" val="379694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59A19-6083-2314-B684-8395F8C78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DA8CF1D-C761-73A9-180E-56BDB150D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1318437"/>
            <a:ext cx="8208090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分辨生命的焦点：</a:t>
            </a: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“仰望为我们信心创始成终的耶稣”</a:t>
            </a: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耶利米书</a:t>
            </a:r>
            <a:r>
              <a:rPr lang="en-US" altLang="zh-CN">
                <a:latin typeface="SimHei" panose="02010609060101010101" pitchFamily="49" charset="-122"/>
                <a:ea typeface="SimHei" panose="02010609060101010101" pitchFamily="49" charset="-122"/>
              </a:rPr>
              <a:t>12:23</a:t>
            </a:r>
            <a:endParaRPr lang="zh-CN" altLang="en-US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耶和华说：「我岂为近处的神呢？不也为远处的神吗？」</a:t>
            </a:r>
          </a:p>
          <a:p>
            <a:pPr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神在历史中掌权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美好的见证世世代代都不会停止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定睛看十字架上为我们舍己的耶稣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0B59850-22A3-FCC6-FD82-6FF9EDEA53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41024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29511-DC05-AE3E-2FF6-06D66FB32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032A38E-8A9A-A72F-ECFC-EE7F3E6F2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1318436"/>
            <a:ext cx="8578079" cy="5430094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3"/>
            </a:pPr>
            <a:r>
              <a:rPr lang="zh-TW" altLang="en-US" sz="32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分辨最迫切的事</a:t>
            </a:r>
            <a:endParaRPr lang="en-US" altLang="zh-TW" sz="32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0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路加福音</a:t>
            </a:r>
            <a:r>
              <a:rPr lang="en-US" altLang="zh-CN">
                <a:latin typeface="SimHei" panose="02010609060101010101" pitchFamily="49" charset="-122"/>
                <a:ea typeface="SimHei" panose="02010609060101010101" pitchFamily="49" charset="-122"/>
              </a:rPr>
              <a:t>12:49-52</a:t>
            </a:r>
          </a:p>
          <a:p>
            <a:pPr marL="514350" indent="-514350" algn="just">
              <a:lnSpc>
                <a:spcPct val="100000"/>
              </a:lnSpc>
              <a:buFont typeface="+mj-ea"/>
              <a:buAutoNum type="circleNumDbPlain" startAt="49"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「我来要把火丢在地上，倘若已经着起来，不也是我所愿意的吗？ </a:t>
            </a:r>
          </a:p>
          <a:p>
            <a:pPr marL="514350" indent="-514350" algn="just">
              <a:lnSpc>
                <a:spcPct val="100000"/>
              </a:lnSpc>
              <a:buFont typeface="+mj-ea"/>
              <a:buAutoNum type="circleNumDbPlain" startAt="49"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我有当受的洗还没有成就，我是何等地迫切呢？ </a:t>
            </a:r>
          </a:p>
          <a:p>
            <a:pPr marL="514350" indent="-514350" algn="just">
              <a:lnSpc>
                <a:spcPct val="100000"/>
              </a:lnSpc>
              <a:buFont typeface="+mj-ea"/>
              <a:buAutoNum type="circleNumDbPlain" startAt="49"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你们以为我来，是叫地上太平吗？我告诉你们，不是，乃是叫人纷争。 </a:t>
            </a:r>
          </a:p>
          <a:p>
            <a:pPr marL="514350" indent="-514350" algn="just">
              <a:lnSpc>
                <a:spcPct val="100000"/>
              </a:lnSpc>
              <a:buFont typeface="+mj-ea"/>
              <a:buAutoNum type="circleNumDbPlain" startAt="49"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从今以后一家五个人将要纷争：三个人和两个人相争，两个人和三个人相争；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300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E48DCF3-9161-31C0-3D1C-DFBACE3A4072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306546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F52EF-200F-3F3C-9CD9-66CF1CC8D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CA799AD-FB40-F923-8355-D6EB4E07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1318436"/>
            <a:ext cx="8578079" cy="4902059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3"/>
            </a:pPr>
            <a:r>
              <a:rPr lang="zh-TW" altLang="en-US" sz="32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分辨最迫切的事：</a:t>
            </a:r>
            <a:endParaRPr lang="en-US" altLang="zh-TW" sz="32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0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“我有当受的洗还没有成就，我是何等地迫切呢？”</a:t>
            </a:r>
            <a:endParaRPr lang="en-US" altLang="zh-TW" sz="30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30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相争：不同的价值观带来的必然结果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耶稣对基督徒的呼召：离开这个追逐权力、成功、自我实现的世界秩序，归向真理、顺服和舍己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耶稣当受的洗：将要经历的受难和死亡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耶稣</a:t>
            </a:r>
            <a:r>
              <a:rPr lang="zh-CN" altLang="en-US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迫切地愿意走向这个时刻</a:t>
            </a:r>
            <a:endParaRPr lang="en-US" altLang="zh-CN">
              <a:solidFill>
                <a:srgbClr val="D1663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7405EF7-BDEC-1D23-1F9A-76727E2D0DCE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35872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7743C-9EF8-5870-CEA4-FF15042F6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CEC35FE-5612-3393-9DFB-C012FE77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1318436"/>
            <a:ext cx="8578079" cy="5430094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3"/>
            </a:pPr>
            <a:r>
              <a:rPr lang="zh-TW" altLang="en-US" sz="32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分辨最迫切的事：</a:t>
            </a:r>
            <a:endParaRPr lang="en-US" altLang="zh-TW" sz="32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0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“我有当受的洗还没有成就，我是何等地迫切呢？”</a:t>
            </a:r>
            <a:endParaRPr lang="en-US" altLang="zh-TW" sz="30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新约中，耶稣的言论中最核心的信息是什么？</a:t>
            </a:r>
            <a:endParaRPr lang="en-US" altLang="zh-CN" sz="32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3200">
                <a:latin typeface="SimHei" panose="02010609060101010101" pitchFamily="49" charset="-122"/>
                <a:ea typeface="SimHei" panose="02010609060101010101" pitchFamily="49" charset="-122"/>
              </a:rPr>
              <a:t>A</a:t>
            </a: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神是爱</a:t>
            </a:r>
            <a:endParaRPr lang="en-US" altLang="zh-CN" sz="32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3200">
                <a:latin typeface="SimHei" panose="02010609060101010101" pitchFamily="49" charset="-122"/>
                <a:ea typeface="SimHei" panose="02010609060101010101" pitchFamily="49" charset="-122"/>
              </a:rPr>
              <a:t>B</a:t>
            </a: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神的国</a:t>
            </a:r>
            <a:endParaRPr lang="en-US" altLang="zh-CN" sz="32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3200">
                <a:latin typeface="SimHei" panose="02010609060101010101" pitchFamily="49" charset="-122"/>
                <a:ea typeface="SimHei" panose="02010609060101010101" pitchFamily="49" charset="-122"/>
              </a:rPr>
              <a:t>C</a:t>
            </a: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悔改</a:t>
            </a:r>
            <a:endParaRPr lang="en-US" altLang="zh-CN" sz="32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3200">
                <a:latin typeface="SimHei" panose="02010609060101010101" pitchFamily="49" charset="-122"/>
                <a:ea typeface="SimHei" panose="02010609060101010101" pitchFamily="49" charset="-122"/>
              </a:rPr>
              <a:t>D</a:t>
            </a: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救恩</a:t>
            </a:r>
            <a:endParaRPr lang="en-US" altLang="zh-CN" sz="32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2667CA-B687-2FFF-8EDE-70F07E7C1D23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152733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C89E8-7BC3-4DC4-EB37-B2A0B5C8F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A6F59A5-ABE9-5B60-76F7-440C4EFB8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1318436"/>
            <a:ext cx="8578079" cy="5430094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3"/>
            </a:pPr>
            <a:r>
              <a:rPr lang="zh-TW" altLang="en-US" sz="32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分辨最迫切的事：</a:t>
            </a:r>
            <a:endParaRPr lang="en-US" altLang="zh-TW" sz="32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0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“我有当受的洗还没有成就，我是何等地迫切呢？”</a:t>
            </a:r>
            <a:endParaRPr lang="en-US" altLang="zh-TW" sz="30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新约中，耶稣的言论中最核心的信息是什么？</a:t>
            </a:r>
            <a:endParaRPr lang="en-US" altLang="zh-CN" sz="32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3200">
                <a:latin typeface="SimHei" panose="02010609060101010101" pitchFamily="49" charset="-122"/>
                <a:ea typeface="SimHei" panose="02010609060101010101" pitchFamily="49" charset="-122"/>
              </a:rPr>
              <a:t>A</a:t>
            </a: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神是爱</a:t>
            </a:r>
            <a:endParaRPr lang="en-US" altLang="zh-CN" sz="32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3200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B</a:t>
            </a:r>
            <a:r>
              <a:rPr lang="zh-CN" altLang="en-US" sz="3200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神的国</a:t>
            </a:r>
            <a:endParaRPr lang="en-US" altLang="zh-CN" sz="3200">
              <a:solidFill>
                <a:srgbClr val="D1663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3200">
                <a:latin typeface="SimHei" panose="02010609060101010101" pitchFamily="49" charset="-122"/>
                <a:ea typeface="SimHei" panose="02010609060101010101" pitchFamily="49" charset="-122"/>
              </a:rPr>
              <a:t>C</a:t>
            </a: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悔改</a:t>
            </a:r>
            <a:endParaRPr lang="en-US" altLang="zh-CN" sz="32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3200">
                <a:latin typeface="SimHei" panose="02010609060101010101" pitchFamily="49" charset="-122"/>
                <a:ea typeface="SimHei" panose="02010609060101010101" pitchFamily="49" charset="-122"/>
              </a:rPr>
              <a:t>D</a:t>
            </a: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 救恩</a:t>
            </a:r>
            <a:endParaRPr lang="en-US" altLang="zh-CN" sz="32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B92D825-CC8D-9849-B289-53B34D5ED5B1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129950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3DF01-7AED-ABE9-9B85-0446F1F9A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A2818923-7645-0966-FA20-7EEB4AB4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1318436"/>
            <a:ext cx="8578079" cy="5430094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3"/>
            </a:pPr>
            <a:r>
              <a:rPr lang="zh-TW" altLang="en-US" sz="32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分辨最迫切的事：</a:t>
            </a:r>
            <a:endParaRPr lang="en-US" altLang="zh-TW" sz="32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0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“我有当受的洗还没有成就，我是何等地迫切呢？”</a:t>
            </a:r>
            <a:endParaRPr lang="en-US" altLang="zh-TW" sz="30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00600" indent="-300600"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耶稣为了成就神的国，迫切地走向十字架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00600" indent="-300600"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耶稣说“我来要把火丢在地上”：神的心意要燃烧 在我们里面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300600" indent="-300600"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耶稣的眼睛里是一个一个失丧的灵魂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30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AF5A75E-FEC4-01FC-380A-85065D262CA2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21505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2B11E-83B7-784F-8DFD-7CB2F74C0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1CA4B08-A7AA-85C8-AFD2-78B8BDDFA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79" y="1351770"/>
            <a:ext cx="8213864" cy="48043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总结</a:t>
            </a:r>
            <a:endParaRPr lang="en-US" altLang="zh-CN" sz="32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分辨假先知的目的：</a:t>
            </a:r>
            <a:endParaRPr lang="en-US" altLang="zh-CN">
              <a:solidFill>
                <a:srgbClr val="D1663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“想要使我的百姓忘记我的名”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分辨生命的焦点：</a:t>
            </a:r>
            <a:endParaRPr lang="en-US" altLang="zh-CN">
              <a:solidFill>
                <a:srgbClr val="D1663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“仰望为我们信心创始成终的耶稣”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分辨最迫切的事：</a:t>
            </a:r>
            <a:endParaRPr lang="en-US" altLang="zh-CN">
              <a:solidFill>
                <a:srgbClr val="D1663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“我有当受的洗还没有成就，我是何等地迫切呢？”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你的心是如何呢？</a:t>
            </a:r>
            <a:endParaRPr lang="en-US" altLang="zh-CN">
              <a:solidFill>
                <a:srgbClr val="D16633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FD11964-037A-EA69-78A7-B47336A03287}"/>
              </a:ext>
            </a:extLst>
          </p:cNvPr>
          <p:cNvSpPr txBox="1">
            <a:spLocks/>
          </p:cNvSpPr>
          <p:nvPr/>
        </p:nvSpPr>
        <p:spPr bwMode="auto">
          <a:xfrm>
            <a:off x="10594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37479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D60BD-4F43-6C78-833B-B4CBA50BA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13CAA17-814C-1317-326A-3A82BFB5F88F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D921CE1-20AE-67B6-E51E-BF009106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5" y="1878572"/>
            <a:ext cx="8208089" cy="3100855"/>
          </a:xfrm>
        </p:spPr>
        <p:txBody>
          <a:bodyPr>
            <a:noAutofit/>
          </a:bodyPr>
          <a:lstStyle/>
          <a:p>
            <a:pPr marL="450" marR="0" lvl="0" indent="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引言</a:t>
            </a:r>
            <a:endParaRPr kumimoji="0" lang="en-US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0" marR="0" lvl="0" indent="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0734" indent="-280734">
              <a:lnSpc>
                <a:spcPct val="100000"/>
              </a:lnSpc>
              <a:spcBef>
                <a:spcPts val="1000"/>
              </a:spcBef>
              <a:buSzPct val="100000"/>
              <a:buChar char="•"/>
              <a:defRPr sz="28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七月与陈永安牧师一家回港述职</a:t>
            </a:r>
            <a:endParaRPr lang="en-US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0734" indent="-280734">
              <a:lnSpc>
                <a:spcPct val="100000"/>
              </a:lnSpc>
              <a:spcBef>
                <a:spcPts val="1000"/>
              </a:spcBef>
              <a:buSzPct val="100000"/>
              <a:buChar char="•"/>
              <a:defRPr sz="2800" b="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不同的群体，不同的生活背景，不同的人生经历，但有相似的焦虑情绪，我们如何应对？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21212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836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8E3AA-AA08-C7F2-5477-EB42BA9A8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A894AB4-02DE-8E29-EE3D-D8BC7098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1" y="1620000"/>
            <a:ext cx="8035171" cy="48628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耶稣让我们分辨这时候的什么？</a:t>
            </a:r>
            <a:endParaRPr lang="en-US" altLang="zh-CN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路加福音 </a:t>
            </a:r>
            <a:r>
              <a:rPr lang="en-US" altLang="zh-CN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12:54-56</a:t>
            </a:r>
          </a:p>
          <a:p>
            <a:pPr marL="514350" indent="-514350" algn="just">
              <a:lnSpc>
                <a:spcPct val="100000"/>
              </a:lnSpc>
              <a:buFont typeface="+mj-ea"/>
              <a:buAutoNum type="circleNumDbPlain" startAt="54"/>
            </a:pPr>
            <a:r>
              <a:rPr lang="zh-CN" altLang="en-US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耶稣又对众人说：「你们看见西边起了 云彩，就说：</a:t>
            </a:r>
            <a:r>
              <a:rPr lang="en-US" altLang="zh-CN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『</a:t>
            </a:r>
            <a:r>
              <a:rPr lang="zh-CN" altLang="en-US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要下一阵雨</a:t>
            </a:r>
            <a:r>
              <a:rPr lang="en-US" altLang="zh-CN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』</a:t>
            </a:r>
            <a:r>
              <a:rPr lang="zh-CN" altLang="en-US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；果然就有。 </a:t>
            </a:r>
          </a:p>
          <a:p>
            <a:pPr marL="514350" indent="-514350" algn="just">
              <a:lnSpc>
                <a:spcPct val="100000"/>
              </a:lnSpc>
              <a:buFont typeface="+mj-ea"/>
              <a:buAutoNum type="circleNumDbPlain" startAt="54"/>
            </a:pPr>
            <a:r>
              <a:rPr lang="zh-CN" altLang="en-US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起了南风，就说：</a:t>
            </a:r>
            <a:r>
              <a:rPr lang="en-US" altLang="zh-CN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『</a:t>
            </a:r>
            <a:r>
              <a:rPr lang="zh-CN" altLang="en-US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将要燥热</a:t>
            </a:r>
            <a:r>
              <a:rPr lang="en-US" altLang="zh-CN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』</a:t>
            </a:r>
            <a:r>
              <a:rPr lang="zh-CN" altLang="en-US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；也就有了。 </a:t>
            </a:r>
          </a:p>
          <a:p>
            <a:pPr marL="514350" indent="-514350" algn="just">
              <a:lnSpc>
                <a:spcPct val="100000"/>
              </a:lnSpc>
              <a:buFont typeface="+mj-ea"/>
              <a:buAutoNum type="circleNumDbPlain" startAt="54"/>
            </a:pPr>
            <a:r>
              <a:rPr lang="zh-CN" altLang="en-US" sz="3200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假冒为善的人哪，你们知道分辨天地的气色，怎么不知道分辨这时候呢？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DF66E07-E323-4684-1A77-377B361A809D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124430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08C0A-9594-3DBD-E4CB-CE1C83C49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40BA67DF-FA81-30F3-9838-5315FEA74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1318437"/>
            <a:ext cx="8208090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分辨假先知的目的</a:t>
            </a: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耶利米书 </a:t>
            </a:r>
            <a:r>
              <a:rPr lang="en-US" altLang="zh-CN">
                <a:latin typeface="SimHei" panose="02010609060101010101" pitchFamily="49" charset="-122"/>
                <a:ea typeface="SimHei" panose="02010609060101010101" pitchFamily="49" charset="-122"/>
              </a:rPr>
              <a:t>23:25-27</a:t>
            </a:r>
          </a:p>
          <a:p>
            <a:pPr marL="514350" indent="-514350" algn="just">
              <a:lnSpc>
                <a:spcPct val="100000"/>
              </a:lnSpc>
              <a:buFont typeface="+mj-ea"/>
              <a:buAutoNum type="circleNumDbPlain" startAt="25"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我已听见那些先知所说的，就是托我名说的假预言，他们说：</a:t>
            </a:r>
            <a:r>
              <a:rPr lang="en-US" altLang="zh-CN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我做了梦！我做了梦！</a:t>
            </a:r>
            <a:r>
              <a:rPr lang="en-US" altLang="zh-CN">
                <a:latin typeface="SimHei" panose="02010609060101010101" pitchFamily="49" charset="-122"/>
                <a:ea typeface="SimHei" panose="02010609060101010101" pitchFamily="49" charset="-122"/>
              </a:rPr>
              <a:t>』 </a:t>
            </a:r>
          </a:p>
          <a:p>
            <a:pPr marL="514350" indent="-514350" algn="just">
              <a:lnSpc>
                <a:spcPct val="100000"/>
              </a:lnSpc>
              <a:buFont typeface="+mj-ea"/>
              <a:buAutoNum type="circleNumDbPlain" startAt="25"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说假预言的先知，就是预言本心诡诈的先知，他们这样存心要到几时呢？ </a:t>
            </a:r>
          </a:p>
          <a:p>
            <a:pPr marL="514350" indent="-514350" algn="just">
              <a:lnSpc>
                <a:spcPct val="100000"/>
              </a:lnSpc>
              <a:buFont typeface="+mj-ea"/>
              <a:buAutoNum type="circleNumDbPlain" startAt="25"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他们各人将所做的梦对邻舍述说，想要使我的百姓忘记我的名，正如他们列祖因巴力忘记我的名一样。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FD80410-5E1D-71A0-899F-8F544E34E2FD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207528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55288-5ADD-7797-DEF7-63F93DC5C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9B63B13-CD58-6BB8-FC3A-48B61706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1318437"/>
            <a:ext cx="8208090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分辨假先知的目的：</a:t>
            </a: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“想要使我的百姓忘记我的名”</a:t>
            </a: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属灵的警觉：不要在混乱的声音中迷失</a:t>
            </a:r>
            <a:endParaRPr lang="en-US" altLang="zh-CN" sz="32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3200">
                <a:latin typeface="SimHei" panose="02010609060101010101" pitchFamily="49" charset="-122"/>
                <a:ea typeface="SimHei" panose="02010609060101010101" pitchFamily="49" charset="-122"/>
              </a:rPr>
              <a:t>神所看重的价值：</a:t>
            </a:r>
            <a:endParaRPr lang="en-US" altLang="zh-CN" sz="32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DA91CBF-0F31-CBD3-1E26-205FAE05AE0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3243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3F091-CAED-8FAA-8EBD-B7AFEEB7D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82E1435-EE5D-A619-3488-B29495583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8932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分辨假先知的目的：</a:t>
            </a: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“想要使我的百姓忘记我的名”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弥迦书 </a:t>
            </a:r>
            <a:r>
              <a:rPr lang="en-US" altLang="zh-CN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6:8</a:t>
            </a:r>
            <a:r>
              <a:rPr lang="zh-CN" altLang="en-US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世人哪，耶和华已指示你何为善。他向你所要的是什么呢？只要你行公义，好怜悯，存谦卑的心，与你的神同行。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加拉太书 </a:t>
            </a:r>
            <a:r>
              <a:rPr lang="en-US" altLang="zh-CN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5:22</a:t>
            </a:r>
            <a:r>
              <a:rPr lang="zh-CN" altLang="en-US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圣灵所结的果子，就是仁爱、喜乐、和平、忍耐、恩慈、良善、信实、 温柔、节制。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马太福音</a:t>
            </a:r>
            <a:r>
              <a:rPr lang="en-US" altLang="zh-CN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22:37-40</a:t>
            </a:r>
            <a:r>
              <a:rPr lang="zh-CN" altLang="en-US">
                <a:solidFill>
                  <a:srgbClr val="D166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耶稣对他说：「你要尽心、尽性、尽意爱主－你的神。这是诫命中的第一，且是最大的。其次也相仿，就是要爱人如己。这两条诫命是律法和先知一切道理的总纲。」</a:t>
            </a:r>
            <a:endParaRPr lang="en-US" altLang="zh-CN" sz="20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sz="20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0E87AEB-4C77-740F-1A46-8AB0C822566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218840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CE054-B2A1-C6A7-C894-F450A69E7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2FCF575-B128-16C2-D9CE-C94BF85C4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分辨生命的焦点</a:t>
            </a: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以色列历史中信心伟人的见证：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凭信心过红海；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攻破坚固城墙；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因信关闭狮子的口；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因着信心在烈火中得以存活</a:t>
            </a:r>
            <a:r>
              <a:rPr lang="de-DE" altLang="zh-CN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endParaRPr lang="zh-CN" altLang="en-US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de-DE" altLang="zh-CN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还有那些在痛苦和黑暗中持守信仰的人：被讥诮、被鞭打、被囚禁、被打死</a:t>
            </a:r>
            <a:r>
              <a:rPr lang="de-DE" altLang="zh-CN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endParaRPr lang="zh-CN" altLang="en-US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9F195DB-9386-D7B1-00A6-21642562572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106936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57296-25B3-C176-6841-1C66E7028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FEB2042-BB5E-877A-0890-B38715A8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8"/>
            <a:ext cx="8390075" cy="1402378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分辨生命的焦点：</a:t>
            </a: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“仰望为我们信心创始成终的耶稣”</a:t>
            </a: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FC482CF-8B9E-8648-3A6E-B09FADD6709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1455A7-A319-325F-5D2F-4119353AF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5" y="2696379"/>
            <a:ext cx="3805395" cy="399889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315384E-E2B1-0E3D-7AE1-8C165CDB61C5}"/>
              </a:ext>
            </a:extLst>
          </p:cNvPr>
          <p:cNvSpPr txBox="1"/>
          <p:nvPr/>
        </p:nvSpPr>
        <p:spPr>
          <a:xfrm>
            <a:off x="3985700" y="2725510"/>
            <a:ext cx="5074275" cy="400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第一世纪基督徒的生命见证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：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尊重婚姻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拒绝杀婴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不参与角斗场或剧院的色情和暴力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接纳妇女在教会中服事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收养被丢弃的婴儿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与穷人分享食物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在瘟疫中冒死照顾病患</a:t>
            </a:r>
            <a:r>
              <a:rPr kumimoji="0" lang="de-DE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……</a:t>
            </a:r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14382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87A1C-3631-C617-6705-D91E528B7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C133ABBC-63F1-8E96-C145-7C29D2626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8390075" cy="5305647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00000"/>
              </a:lnSpc>
              <a:buFont typeface="+mj-ea"/>
              <a:buAutoNum type="ea1JpnChsDbPeriod" startAt="2"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分辨生命的焦点：</a:t>
            </a: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400" kern="10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“仰望为我们信心创始成终的耶稣”</a:t>
            </a:r>
            <a:endParaRPr lang="en-US" altLang="zh-TW" sz="3400" kern="10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希伯来书 </a:t>
            </a:r>
            <a:r>
              <a:rPr lang="en-US" altLang="zh-CN">
                <a:latin typeface="SimHei" panose="02010609060101010101" pitchFamily="49" charset="-122"/>
                <a:ea typeface="SimHei" panose="02010609060101010101" pitchFamily="49" charset="-122"/>
              </a:rPr>
              <a:t>12:1-2</a:t>
            </a:r>
          </a:p>
          <a:p>
            <a:pPr marL="514350" indent="-514350">
              <a:lnSpc>
                <a:spcPct val="100000"/>
              </a:lnSpc>
              <a:buAutoNum type="arabicPlain"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我们既有这许多的见证人，如同云彩围着我们，就当放下各样的重担，脱去容易缠累我们的罪，存心忍耐，奔那摆在我们前头的路程， </a:t>
            </a:r>
            <a:endParaRPr lang="en-US" altLang="zh-CN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lnSpc>
                <a:spcPct val="100000"/>
              </a:lnSpc>
              <a:buAutoNum type="arabicPlain"/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仰望为我们信心创始成终的耶稣。他因那摆在前面的喜乐，就轻看羞辱，忍受了十字架的苦难，便坐在神宝座的右边。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zh-CN" altLang="en-US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zh-CN" altLang="en-US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176C904-9EB0-015E-6523-95D9AB5EF96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20808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道：时代无定 我心何求</a:t>
            </a:r>
          </a:p>
        </p:txBody>
      </p:sp>
    </p:spTree>
    <p:extLst>
      <p:ext uri="{BB962C8B-B14F-4D97-AF65-F5344CB8AC3E}">
        <p14:creationId xmlns:p14="http://schemas.microsoft.com/office/powerpoint/2010/main" val="1845879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1732</Words>
  <Application>Microsoft Office PowerPoint</Application>
  <PresentationFormat>Bildschirmpräsentation (4:3)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等线</vt:lpstr>
      <vt:lpstr>SimHei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706</cp:revision>
  <dcterms:created xsi:type="dcterms:W3CDTF">2023-03-17T14:22:59Z</dcterms:created>
  <dcterms:modified xsi:type="dcterms:W3CDTF">2025-08-26T01:08:36Z</dcterms:modified>
</cp:coreProperties>
</file>