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l" defTabSz="584200" rtl="0" fontAlgn="auto" latinLnBrk="0" hangingPunct="0">
      <a:lnSpc>
        <a:spcPct val="100000"/>
      </a:lnSpc>
      <a:spcBef>
        <a:spcPts val="420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31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4" name="Shape 14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1" name="Shape 15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6" name="Shape 20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3" name="Shape 21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9" name="Shape 21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5" name="Shape 22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1" name="Shape 23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7" name="Shape 23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3" name="Shape 24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9" name="Shape 24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5" name="Shape 25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1" name="Shape 26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67" name="Shape 26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9" name="Shape 27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5" name="Shape 28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1" name="Shape 29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7" name="Shape 29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3" name="Shape 30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9" name="Shape 30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5" name="Shape 31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1" name="Shape 32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7" name="Shape 32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3" name="Shape 16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3" name="Shape 33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5" name="Shape 17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1" name="Shape 18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7" name="Shape 18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3" name="Shape 19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9" name="Shape 19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请注意修改证道题目和讲员</a:t>
            </a:r>
          </a:p>
          <a:p>
            <a:pPr marL="228691" indent="-228691" defTabSz="914400">
              <a:lnSpc>
                <a:spcPct val="100000"/>
              </a:lnSpc>
              <a:buSzPct val="100000"/>
              <a:buAutoNum type="arabicPeriod"/>
              <a:defRPr sz="1200">
                <a:latin typeface="等线"/>
                <a:ea typeface="等线"/>
                <a:cs typeface="等线"/>
                <a:sym typeface="等线"/>
              </a:defRPr>
            </a:pPr>
            <a:r>
              <a:t>标题为42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文字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標題文字</a:t>
            </a:r>
          </a:p>
        </p:txBody>
      </p:sp>
      <p:sp>
        <p:nvSpPr>
          <p:cNvPr id="12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3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內文層級一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94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相片 - 一頁三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兩座山丘之間通往大海的沙路"/>
          <p:cNvSpPr>
            <a:spLocks noGrp="1"/>
          </p:cNvSpPr>
          <p:nvPr>
            <p:ph type="pic" sz="quarter" idx="21"/>
          </p:nvPr>
        </p:nvSpPr>
        <p:spPr>
          <a:xfrm>
            <a:off x="6556375" y="5092700"/>
            <a:ext cx="565785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2" name="蒼鷺在海灘上低飛，前方為短柵欄"/>
          <p:cNvSpPr>
            <a:spLocks noGrp="1"/>
          </p:cNvSpPr>
          <p:nvPr>
            <p:ph type="pic" sz="half" idx="22"/>
          </p:nvPr>
        </p:nvSpPr>
        <p:spPr>
          <a:xfrm>
            <a:off x="6718300" y="749300"/>
            <a:ext cx="5334000" cy="5334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從草地沙丘上看到的沙灘和海洋景象"/>
          <p:cNvSpPr>
            <a:spLocks noGrp="1"/>
          </p:cNvSpPr>
          <p:nvPr>
            <p:ph type="pic" idx="23"/>
          </p:nvPr>
        </p:nvSpPr>
        <p:spPr>
          <a:xfrm>
            <a:off x="-2832100" y="889000"/>
            <a:ext cx="119634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4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–王大明"/>
          <p:cNvSpPr txBox="1">
            <a:spLocks noGrp="1"/>
          </p:cNvSpPr>
          <p:nvPr>
            <p:ph type="body" sz="quarter" idx="21"/>
          </p:nvPr>
        </p:nvSpPr>
        <p:spPr>
          <a:xfrm>
            <a:off x="1270000" y="6362700"/>
            <a:ext cx="10464800" cy="5207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–王大明</a:t>
            </a:r>
          </a:p>
        </p:txBody>
      </p:sp>
      <p:sp>
        <p:nvSpPr>
          <p:cNvPr id="112" name="「在此輸入名言語錄。」"/>
          <p:cNvSpPr txBox="1">
            <a:spLocks noGrp="1"/>
          </p:cNvSpPr>
          <p:nvPr>
            <p:ph type="body" sz="quarter" idx="22"/>
          </p:nvPr>
        </p:nvSpPr>
        <p:spPr>
          <a:xfrm>
            <a:off x="1270000" y="4216400"/>
            <a:ext cx="10464800" cy="7112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「在此輸入名言語錄。」</a:t>
            </a:r>
          </a:p>
        </p:txBody>
      </p:sp>
      <p:sp>
        <p:nvSpPr>
          <p:cNvPr id="113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相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從草地沙丘上看到的沙灘和海洋景象"/>
          <p:cNvSpPr>
            <a:spLocks noGrp="1"/>
          </p:cNvSpPr>
          <p:nvPr>
            <p:ph type="pic" idx="21"/>
          </p:nvPr>
        </p:nvSpPr>
        <p:spPr>
          <a:xfrm>
            <a:off x="-1308100" y="-50800"/>
            <a:ext cx="14782800" cy="9855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1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標題文字"/>
          <p:cNvSpPr txBox="1">
            <a:spLocks noGrp="1"/>
          </p:cNvSpPr>
          <p:nvPr>
            <p:ph type="title"/>
          </p:nvPr>
        </p:nvSpPr>
        <p:spPr>
          <a:xfrm>
            <a:off x="894079" y="519290"/>
            <a:ext cx="11216641" cy="1885246"/>
          </a:xfrm>
          <a:prstGeom prst="rect">
            <a:avLst/>
          </a:prstGeom>
        </p:spPr>
        <p:txBody>
          <a:bodyPr lIns="65023" tIns="65023" rIns="65023" bIns="65023"/>
          <a:lstStyle>
            <a:lvl1pPr algn="l" defTabSz="1300480">
              <a:lnSpc>
                <a:spcPct val="90000"/>
              </a:lnSpc>
              <a:defRPr sz="6200"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r>
              <a:t>標題文字</a:t>
            </a:r>
          </a:p>
        </p:txBody>
      </p:sp>
      <p:sp>
        <p:nvSpPr>
          <p:cNvPr id="136" name="內文層級一…"/>
          <p:cNvSpPr txBox="1">
            <a:spLocks noGrp="1"/>
          </p:cNvSpPr>
          <p:nvPr>
            <p:ph type="body" idx="1"/>
          </p:nvPr>
        </p:nvSpPr>
        <p:spPr>
          <a:xfrm>
            <a:off x="894079" y="2596444"/>
            <a:ext cx="11216641" cy="6188570"/>
          </a:xfrm>
          <a:prstGeom prst="rect">
            <a:avLst/>
          </a:prstGeom>
        </p:spPr>
        <p:txBody>
          <a:bodyPr lIns="65023" tIns="65023" rIns="65023" bIns="65023" anchor="t"/>
          <a:lstStyle>
            <a:lvl1pPr marL="310242" indent="-310242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1pPr>
            <a:lvl2pPr marL="819150" indent="-361950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2pPr>
            <a:lvl3pPr marL="1348739" indent="-434339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3pPr>
            <a:lvl4pPr marL="1854200" indent="-482600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4pPr>
            <a:lvl5pPr marL="2311400" indent="-482600" defTabSz="1300480">
              <a:lnSpc>
                <a:spcPct val="90000"/>
              </a:lnSpc>
              <a:spcBef>
                <a:spcPts val="1400"/>
              </a:spcBef>
              <a:buSzPct val="100000"/>
              <a:buFont typeface="Arial"/>
              <a:defRPr sz="380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137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11761994" y="9130188"/>
            <a:ext cx="348727" cy="339202"/>
          </a:xfrm>
          <a:prstGeom prst="rect">
            <a:avLst/>
          </a:prstGeom>
        </p:spPr>
        <p:txBody>
          <a:bodyPr lIns="65023" tIns="65023" rIns="65023" bIns="65023" anchor="ctr"/>
          <a:lstStyle>
            <a:lvl1pPr algn="r" defTabSz="650240">
              <a:defRPr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相片 - 橫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從草地沙丘上看到的沙灘和海洋景象"/>
          <p:cNvSpPr>
            <a:spLocks noGrp="1"/>
          </p:cNvSpPr>
          <p:nvPr>
            <p:ph type="pic" idx="21"/>
          </p:nvPr>
        </p:nvSpPr>
        <p:spPr>
          <a:xfrm>
            <a:off x="1625600" y="374650"/>
            <a:ext cx="9753600" cy="6502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標題文字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標題文字</a:t>
            </a:r>
          </a:p>
        </p:txBody>
      </p:sp>
      <p:sp>
        <p:nvSpPr>
          <p:cNvPr id="22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23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 - 中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文字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31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相片 - 直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蒼鷺在海灘上低飛，前方為短柵欄"/>
          <p:cNvSpPr>
            <a:spLocks noGrp="1"/>
          </p:cNvSpPr>
          <p:nvPr>
            <p:ph type="pic" idx="21"/>
          </p:nvPr>
        </p:nvSpPr>
        <p:spPr>
          <a:xfrm>
            <a:off x="6375400" y="635000"/>
            <a:ext cx="82169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標題文字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標題文字</a:t>
            </a:r>
          </a:p>
        </p:txBody>
      </p:sp>
      <p:sp>
        <p:nvSpPr>
          <p:cNvPr id="40" name="內文層級一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1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 - 上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49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與項目符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57" name="內文層級一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58" name="投影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、項目符號與相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兩座山丘之間通往大海的沙路"/>
          <p:cNvSpPr>
            <a:spLocks noGrp="1"/>
          </p:cNvSpPr>
          <p:nvPr>
            <p:ph type="pic" idx="21"/>
          </p:nvPr>
        </p:nvSpPr>
        <p:spPr>
          <a:xfrm>
            <a:off x="3810000" y="2590800"/>
            <a:ext cx="942975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67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68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、項目符號與小型直播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76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77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、項目符號與大型直播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標題文字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標題文字</a:t>
            </a:r>
          </a:p>
        </p:txBody>
      </p:sp>
      <p:sp>
        <p:nvSpPr>
          <p:cNvPr id="85" name="內文層級一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86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文字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標題文字</a:t>
            </a:r>
          </a:p>
        </p:txBody>
      </p:sp>
      <p:sp>
        <p:nvSpPr>
          <p:cNvPr id="3" name="內文層級一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內文層級一</a:t>
            </a:r>
          </a:p>
          <a:p>
            <a:pPr lvl="1"/>
            <a:r>
              <a:t>內文層級二</a:t>
            </a:r>
          </a:p>
          <a:p>
            <a:pPr lvl="2"/>
            <a:r>
              <a:t>內文層級三</a:t>
            </a:r>
          </a:p>
          <a:p>
            <a:pPr lvl="3"/>
            <a:r>
              <a:t>內文層級四</a:t>
            </a:r>
          </a:p>
          <a:p>
            <a:pPr lvl="4"/>
            <a:r>
              <a:t>內文層級五</a:t>
            </a:r>
          </a:p>
        </p:txBody>
      </p:sp>
      <p:sp>
        <p:nvSpPr>
          <p:cNvPr id="4" name="投影片編號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ctr">
              <a:spcBef>
                <a:spcPts val="0"/>
              </a:spcBef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.png"/><Relationship Id="rId4" Type="http://schemas.openxmlformats.org/officeDocument/2006/relationships/hyperlink" Target="https://bible.com/reading-plans/139/together/78841521/invitation?token=NQL-C3684w_PdxkXt3Dkwg&amp;source=shar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47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讲道</a:t>
            </a:r>
          </a:p>
        </p:txBody>
      </p:sp>
      <p:sp>
        <p:nvSpPr>
          <p:cNvPr id="148" name="Inhaltsplatzhalter 2"/>
          <p:cNvSpPr txBox="1"/>
          <p:nvPr/>
        </p:nvSpPr>
        <p:spPr>
          <a:xfrm>
            <a:off x="62975" y="3248151"/>
            <a:ext cx="12876800" cy="16286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b">
            <a:spAutoFit/>
          </a:bodyPr>
          <a:lstStyle>
            <a:lvl1pPr algn="ctr" defTabSz="1300480">
              <a:spcBef>
                <a:spcPts val="0"/>
              </a:spcBef>
              <a:defRPr sz="8400"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里外更新</a:t>
            </a:r>
          </a:p>
        </p:txBody>
      </p:sp>
      <p:sp>
        <p:nvSpPr>
          <p:cNvPr id="149" name="Inhaltsplatzhalter 2"/>
          <p:cNvSpPr txBox="1"/>
          <p:nvPr/>
        </p:nvSpPr>
        <p:spPr>
          <a:xfrm>
            <a:off x="64000" y="5251012"/>
            <a:ext cx="12876800" cy="29257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algn="ctr" defTabSz="1300480">
              <a:spcBef>
                <a:spcPts val="1700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讲道：陈永安 牧师</a:t>
            </a:r>
          </a:p>
          <a:p>
            <a:pPr algn="ctr" defTabSz="1300480">
              <a:spcBef>
                <a:spcPts val="1700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经文：赛58:1-9a；林后8:1-5, 9:7；太5:13-20</a:t>
            </a:r>
          </a:p>
          <a:p>
            <a:pPr algn="ctr" defTabSz="1300480">
              <a:spcBef>
                <a:spcPts val="1700"/>
              </a:spcBef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（和修本）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耶稣成全了律法</a:t>
            </a:r>
          </a:p>
        </p:txBody>
      </p:sp>
      <p:sp>
        <p:nvSpPr>
          <p:cNvPr id="203" name="Inhaltsplatzhalter 2"/>
          <p:cNvSpPr txBox="1"/>
          <p:nvPr/>
        </p:nvSpPr>
        <p:spPr>
          <a:xfrm>
            <a:off x="539166" y="2013648"/>
            <a:ext cx="6902174" cy="74808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各位弟兄姐妹 大家晚上好！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又来到一年一度与大家一起读经的时候了🎊今年选择的读经计划是在YouVersion app 特点在于：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- 每天都有一点灵修哦 🕯️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- 一年读完一遍整本圣经📖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读经计划的开始时间是下个星期一(2月9号) ！请有兴趣参与的各位可以抓紧时间加入计划🤗🙌 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以下是加入计划的连结：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rPr u="sng">
                <a:hlinkClick r:id="rId4"/>
              </a:rPr>
              <a:t>https://bible.com/reading-plans/139/together/78841521/invitation?token=NQL-C3684w_PdxkXt3Dkwg&amp;source=share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草必枯干，花必凋谢， 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惟有我们上帝的话永远立定。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赛40:8 RCUVSS 🌟</a:t>
            </a:r>
          </a:p>
        </p:txBody>
      </p:sp>
      <p:pic>
        <p:nvPicPr>
          <p:cNvPr id="204" name="貼上的影片.png" descr="貼上的影片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2904" y="3279818"/>
            <a:ext cx="4948535" cy="49485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耶稣成全了律法</a:t>
            </a:r>
          </a:p>
        </p:txBody>
      </p:sp>
      <p:sp>
        <p:nvSpPr>
          <p:cNvPr id="210" name="Inhaltsplatzhalter 2"/>
          <p:cNvSpPr txBox="1"/>
          <p:nvPr/>
        </p:nvSpPr>
        <p:spPr>
          <a:xfrm>
            <a:off x="539166" y="2013648"/>
            <a:ext cx="6902174" cy="49771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这里还有一个额外的计划 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😆纯全喜乐😆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内容是简短而又充实的灵修短文 当你感到灰心丧气时😞 不妨看一看 可能会得到从神而来的喜乐🤩🤪💪🏻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endParaRPr/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以下是加入计划的连结：</a:t>
            </a:r>
          </a:p>
          <a:p>
            <a:pPr marL="591552" lvl="1" indent="-210552" defTabSz="1300480">
              <a:spcBef>
                <a:spcPts val="1700"/>
              </a:spcBef>
              <a:buSzPct val="100000"/>
              <a:buChar char="•"/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https://bible.com/reading-plans/2707/together/78841912/invitation?token=iZFyCYN_AhkY3hxpF0h7dQ&amp;source=share</a:t>
            </a:r>
          </a:p>
        </p:txBody>
      </p:sp>
      <p:pic>
        <p:nvPicPr>
          <p:cNvPr id="211" name="貼上的影片.png" descr="貼上的影片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1537" y="3123741"/>
            <a:ext cx="5147390" cy="514738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</a:t>
            </a:r>
          </a:p>
        </p:txBody>
      </p:sp>
      <p:sp>
        <p:nvSpPr>
          <p:cNvPr id="217" name="Inhaltsplatzhalter 2"/>
          <p:cNvSpPr txBox="1"/>
          <p:nvPr/>
        </p:nvSpPr>
        <p:spPr>
          <a:xfrm>
            <a:off x="539166" y="2013647"/>
            <a:ext cx="11926468" cy="2676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有口无心的阶段，在一些操练上，不明白，但在操练的过程中，渐续明白神的心意，贴近神的心意，与主合一。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22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</a:t>
            </a:r>
          </a:p>
        </p:txBody>
      </p:sp>
      <p:sp>
        <p:nvSpPr>
          <p:cNvPr id="223" name="Inhaltsplatzhalter 2"/>
          <p:cNvSpPr txBox="1"/>
          <p:nvPr/>
        </p:nvSpPr>
        <p:spPr>
          <a:xfrm>
            <a:off x="539166" y="2013647"/>
            <a:ext cx="11926468" cy="42510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马太福音5-7章，接下来是耶稣的实际教导：论发怒、论奸淫、论休妻、论起誓、论报复、论爱仇敌、论施舍、论祷告、论禁食、论财宝、论事奉、论忧虑、论断别人、论自欺、听道与行道⋯⋯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</a:t>
            </a:r>
          </a:p>
        </p:txBody>
      </p:sp>
      <p:sp>
        <p:nvSpPr>
          <p:cNvPr id="229" name="Inhaltsplatzhalter 2"/>
          <p:cNvSpPr txBox="1"/>
          <p:nvPr/>
        </p:nvSpPr>
        <p:spPr>
          <a:xfrm>
            <a:off x="539166" y="2013647"/>
            <a:ext cx="11926468" cy="2778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耶稣要的不是我们做了什么！完美无暇！祂要的是引导我们的心，将心给祂。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34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</a:t>
            </a:r>
          </a:p>
        </p:txBody>
      </p:sp>
      <p:sp>
        <p:nvSpPr>
          <p:cNvPr id="235" name="Inhaltsplatzhalter 2"/>
          <p:cNvSpPr txBox="1"/>
          <p:nvPr/>
        </p:nvSpPr>
        <p:spPr>
          <a:xfrm>
            <a:off x="539166" y="2013647"/>
            <a:ext cx="11926468" cy="8153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今年教会主题：主里相交．爱里福传。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1.透过小组，信徒彼此支持，生命继续成长。并承接福音果子，帮助慕道友建立归属感。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2.参与福音活动和个别关心慕道友，以无条件的爱分享福音。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（我相信汉诺威教会也一样，鼓励大家参与聚会和传福音。）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稳定出席教会聚会</a:t>
            </a:r>
          </a:p>
        </p:txBody>
      </p:sp>
      <p:sp>
        <p:nvSpPr>
          <p:cNvPr id="241" name="Inhaltsplatzhalter 2"/>
          <p:cNvSpPr txBox="1"/>
          <p:nvPr/>
        </p:nvSpPr>
        <p:spPr>
          <a:xfrm>
            <a:off x="539166" y="2013647"/>
            <a:ext cx="11926468" cy="4901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「时间就是金钱」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为什么我们要花费这些时间呢？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我们都会衡量是否值得？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不是愈多聚会愈好，而是这些聚会对我的生命有没有建立？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稳定出席教会聚会</a:t>
            </a:r>
          </a:p>
        </p:txBody>
      </p:sp>
      <p:sp>
        <p:nvSpPr>
          <p:cNvPr id="247" name="Inhaltsplatzhalter 2"/>
          <p:cNvSpPr txBox="1"/>
          <p:nvPr/>
        </p:nvSpPr>
        <p:spPr>
          <a:xfrm>
            <a:off x="539166" y="2013647"/>
            <a:ext cx="11926468" cy="39996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参与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贡献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主里的情谊，是不能磨灭的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稳定出席教会聚会</a:t>
            </a:r>
          </a:p>
        </p:txBody>
      </p:sp>
      <p:sp>
        <p:nvSpPr>
          <p:cNvPr id="253" name="Inhaltsplatzhalter 2"/>
          <p:cNvSpPr txBox="1"/>
          <p:nvPr/>
        </p:nvSpPr>
        <p:spPr>
          <a:xfrm>
            <a:off x="539166" y="2013647"/>
            <a:ext cx="11926468" cy="35661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鼓励弟兄姐妹除了崇拜以外，找一个合适的小组、或在查经班中、也是一个美好的团契生活。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58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实践什一奉献</a:t>
            </a:r>
          </a:p>
        </p:txBody>
      </p:sp>
      <p:sp>
        <p:nvSpPr>
          <p:cNvPr id="259" name="Inhaltsplatzhalter 2"/>
          <p:cNvSpPr txBox="1"/>
          <p:nvPr/>
        </p:nvSpPr>
        <p:spPr>
          <a:xfrm>
            <a:off x="539166" y="2013647"/>
            <a:ext cx="11926468" cy="5357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为什么是什一奉献呢？ 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这是为了供养利未人以及圣殿维护，利未人是以色列的一个指派，他们并没有分得应许之地，因为祭司的职分是他们的产业（民18:24；书18:7）。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引言</a:t>
            </a:r>
          </a:p>
        </p:txBody>
      </p:sp>
      <p:sp>
        <p:nvSpPr>
          <p:cNvPr id="155" name="Inhaltsplatzhalter 2"/>
          <p:cNvSpPr txBox="1"/>
          <p:nvPr/>
        </p:nvSpPr>
        <p:spPr>
          <a:xfrm>
            <a:off x="539166" y="2013647"/>
            <a:ext cx="11926468" cy="1444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亲爱的弟兄姊妹！愿你们平安。</a:t>
            </a:r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实践什一奉献</a:t>
            </a:r>
          </a:p>
        </p:txBody>
      </p:sp>
      <p:sp>
        <p:nvSpPr>
          <p:cNvPr id="265" name="Inhaltsplatzhalter 2"/>
          <p:cNvSpPr txBox="1"/>
          <p:nvPr/>
        </p:nvSpPr>
        <p:spPr>
          <a:xfrm>
            <a:off x="539166" y="2013647"/>
            <a:ext cx="11926468" cy="27787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在哥林多前书9:14，「14主也是这样命令，要传福音的人靠着福音养生。」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实践什一奉献</a:t>
            </a:r>
          </a:p>
        </p:txBody>
      </p:sp>
      <p:sp>
        <p:nvSpPr>
          <p:cNvPr id="277" name="Inhaltsplatzhalter 2"/>
          <p:cNvSpPr txBox="1"/>
          <p:nvPr/>
        </p:nvSpPr>
        <p:spPr>
          <a:xfrm>
            <a:off x="539166" y="2013647"/>
            <a:ext cx="11926468" cy="1888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「7各人要随心所愿，不要为难，不要勉强，因为神爱乐捐的人。」（林后9:7）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82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实践什一奉献</a:t>
            </a:r>
          </a:p>
        </p:txBody>
      </p:sp>
      <p:sp>
        <p:nvSpPr>
          <p:cNvPr id="283" name="Inhaltsplatzhalter 2"/>
          <p:cNvSpPr txBox="1"/>
          <p:nvPr/>
        </p:nvSpPr>
        <p:spPr>
          <a:xfrm>
            <a:off x="539166" y="2013647"/>
            <a:ext cx="11926468" cy="74006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「1弟兄们，我们要把神赐给马其顿众教会的恩惠告诉你们：2他们在患难中受大考验的时候，仍然满有喜乐，在极度贫穷中还格外显出他们乐捐的慷慨。3我可以证明，他们是按着能力，而且超过了能力来捐助，主动4再三恳求我们，准他们在这供给圣徒的善事上有份；5并且他们所做的，不但照我们所期望的，更照神的旨意先把自己献给主，又给了我们。」（林后8:1-5）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88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实践什一奉献</a:t>
            </a:r>
          </a:p>
        </p:txBody>
      </p:sp>
      <p:sp>
        <p:nvSpPr>
          <p:cNvPr id="289" name="Inhaltsplatzhalter 2"/>
          <p:cNvSpPr txBox="1"/>
          <p:nvPr/>
        </p:nvSpPr>
        <p:spPr>
          <a:xfrm>
            <a:off x="539166" y="2013647"/>
            <a:ext cx="11926468" cy="5276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哥林多教会在奉献上的「为难」、「勉强」和马其顿教会的「慷慨」、「超过能力」形成鲜明对比。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我们愿意成为怎样的人？怎样的教会？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94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实践什一奉献</a:t>
            </a:r>
          </a:p>
        </p:txBody>
      </p:sp>
      <p:sp>
        <p:nvSpPr>
          <p:cNvPr id="295" name="Inhaltsplatzhalter 2"/>
          <p:cNvSpPr txBox="1"/>
          <p:nvPr/>
        </p:nvSpPr>
        <p:spPr>
          <a:xfrm>
            <a:off x="539166" y="2013647"/>
            <a:ext cx="11926468" cy="42719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「2每逢七日的第一日，每人要照自己的收入抽出若干，保留起来，免得我来的时候现凑。」（林前16:2）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实践什一奉献</a:t>
            </a:r>
          </a:p>
        </p:txBody>
      </p:sp>
      <p:sp>
        <p:nvSpPr>
          <p:cNvPr id="301" name="Inhaltsplatzhalter 2"/>
          <p:cNvSpPr txBox="1"/>
          <p:nvPr/>
        </p:nvSpPr>
        <p:spPr>
          <a:xfrm>
            <a:off x="539166" y="2013647"/>
            <a:ext cx="11926468" cy="2697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「少种的少收；多种的多收。」（林后9:6）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06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外在的操练 - 实践什一奉献</a:t>
            </a:r>
          </a:p>
        </p:txBody>
      </p:sp>
      <p:sp>
        <p:nvSpPr>
          <p:cNvPr id="307" name="Inhaltsplatzhalter 2"/>
          <p:cNvSpPr txBox="1"/>
          <p:nvPr/>
        </p:nvSpPr>
        <p:spPr>
          <a:xfrm>
            <a:off x="539166" y="2013647"/>
            <a:ext cx="11926468" cy="42719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奉献成为一种属灵的温度计——它常常反映出，我们是否仍然把安全感放在自己手中，还是越来越愿意交托给神。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12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总结：内心的醒察</a:t>
            </a:r>
          </a:p>
        </p:txBody>
      </p:sp>
      <p:sp>
        <p:nvSpPr>
          <p:cNvPr id="313" name="Inhaltsplatzhalter 2"/>
          <p:cNvSpPr txBox="1"/>
          <p:nvPr/>
        </p:nvSpPr>
        <p:spPr>
          <a:xfrm>
            <a:off x="539166" y="2013647"/>
            <a:ext cx="11926468" cy="3484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耶稣说：「21因为你的财宝在哪里，你的心也在哪里。」（太6:21）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总结：内心的醒察</a:t>
            </a:r>
          </a:p>
        </p:txBody>
      </p:sp>
      <p:sp>
        <p:nvSpPr>
          <p:cNvPr id="319" name="Inhaltsplatzhalter 2"/>
          <p:cNvSpPr txBox="1"/>
          <p:nvPr/>
        </p:nvSpPr>
        <p:spPr>
          <a:xfrm>
            <a:off x="539166" y="2013647"/>
            <a:ext cx="11926468" cy="3484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聚会和服事的时间，也不是必然的，可以聚会，可以服事的时候，我们要珍惜！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24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总结：内心的醒察</a:t>
            </a:r>
          </a:p>
        </p:txBody>
      </p:sp>
      <p:sp>
        <p:nvSpPr>
          <p:cNvPr id="325" name="Inhaltsplatzhalter 2"/>
          <p:cNvSpPr txBox="1"/>
          <p:nvPr/>
        </p:nvSpPr>
        <p:spPr>
          <a:xfrm>
            <a:off x="539166" y="2013647"/>
            <a:ext cx="11926468" cy="74215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积攒财宝，就是因为对未来的忧虑，但如果我们明白天空的飞岛，不种也不收，天父尚且养活牠；野地里的百合，神却给它比所罗门更荣华的妆饰；我们所需用的，天父已经知道，我们先求他的国和他的义，这些东西都要加给你们了；我们就不用为明天忧虑，一天的难处一天当就够了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引言</a:t>
            </a:r>
          </a:p>
        </p:txBody>
      </p:sp>
      <p:sp>
        <p:nvSpPr>
          <p:cNvPr id="161" name="Inhaltsplatzhalter 2"/>
          <p:cNvSpPr txBox="1"/>
          <p:nvPr/>
        </p:nvSpPr>
        <p:spPr>
          <a:xfrm>
            <a:off x="539166" y="2013647"/>
            <a:ext cx="11926468" cy="323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今天是「执事就职烛光礼」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我们再一次问自己，是否愿意被神使用，作光作盐。</a:t>
            </a:r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30" name="Titel 1"/>
          <p:cNvSpPr txBox="1"/>
          <p:nvPr/>
        </p:nvSpPr>
        <p:spPr>
          <a:xfrm>
            <a:off x="1553731" y="207759"/>
            <a:ext cx="10454995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总结：内心的醒察</a:t>
            </a:r>
          </a:p>
        </p:txBody>
      </p:sp>
      <p:sp>
        <p:nvSpPr>
          <p:cNvPr id="331" name="Inhaltsplatzhalter 2"/>
          <p:cNvSpPr txBox="1"/>
          <p:nvPr/>
        </p:nvSpPr>
        <p:spPr>
          <a:xfrm>
            <a:off x="539166" y="2013647"/>
            <a:ext cx="11926468" cy="5173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这样，我们的生命可以变得慷慨，而不是天天奢华宴乐的财主，我们可以顾念别人的需要。</a:t>
            </a:r>
          </a:p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正如今天所读的以赛亚书58指出真正的喜欢的敬拜是雇念穷人的需要。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耶稣成全了律法</a:t>
            </a:r>
          </a:p>
        </p:txBody>
      </p:sp>
      <p:sp>
        <p:nvSpPr>
          <p:cNvPr id="167" name="Inhaltsplatzhalter 2"/>
          <p:cNvSpPr txBox="1"/>
          <p:nvPr/>
        </p:nvSpPr>
        <p:spPr>
          <a:xfrm>
            <a:off x="539166" y="2013647"/>
            <a:ext cx="11926468" cy="1444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太5:13-17，说到天国子民要作盐作光。</a:t>
            </a:r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72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耶稣成全了律法</a:t>
            </a:r>
          </a:p>
        </p:txBody>
      </p:sp>
      <p:sp>
        <p:nvSpPr>
          <p:cNvPr id="173" name="Inhaltsplatzhalter 2"/>
          <p:cNvSpPr txBox="1"/>
          <p:nvPr/>
        </p:nvSpPr>
        <p:spPr>
          <a:xfrm>
            <a:off x="539166" y="2013647"/>
            <a:ext cx="11926468" cy="3019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太5:16，「16你们的光也要这样照在人前，叫他们看见你们的好行为，把荣耀归给你们在天上的父。」</a:t>
            </a:r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耶稣成全了律法</a:t>
            </a:r>
          </a:p>
        </p:txBody>
      </p:sp>
      <p:sp>
        <p:nvSpPr>
          <p:cNvPr id="179" name="Inhaltsplatzhalter 2"/>
          <p:cNvSpPr txBox="1"/>
          <p:nvPr/>
        </p:nvSpPr>
        <p:spPr>
          <a:xfrm>
            <a:off x="539166" y="2013647"/>
            <a:ext cx="11926468" cy="3019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耶稣说：「17 不要以为我来是要废掉律法和先知。我来不是要废掉，而是要成全。」 （太5:17）</a:t>
            </a:r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耶稣成全了律法</a:t>
            </a:r>
          </a:p>
        </p:txBody>
      </p:sp>
      <p:sp>
        <p:nvSpPr>
          <p:cNvPr id="185" name="Inhaltsplatzhalter 2"/>
          <p:cNvSpPr txBox="1"/>
          <p:nvPr/>
        </p:nvSpPr>
        <p:spPr>
          <a:xfrm>
            <a:off x="539166" y="2013647"/>
            <a:ext cx="11926468" cy="3019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耶稣说：「20 我告诉你们，你们的义若不胜过文士和法利赛人的义，绝不能进天国。」（太5:20）</a:t>
            </a:r>
          </a:p>
          <a:p>
            <a:pPr defTabSz="457200">
              <a:spcBef>
                <a:spcPts val="1200"/>
              </a:spcBef>
              <a:defRPr sz="12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耶稣成全了律法</a:t>
            </a:r>
          </a:p>
        </p:txBody>
      </p:sp>
      <p:sp>
        <p:nvSpPr>
          <p:cNvPr id="191" name="Inhaltsplatzhalter 2"/>
          <p:cNvSpPr txBox="1"/>
          <p:nvPr/>
        </p:nvSpPr>
        <p:spPr>
          <a:xfrm>
            <a:off x="539166" y="2013647"/>
            <a:ext cx="11926468" cy="11014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耶稣成全律法是让人「里外更新」。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图片 8" descr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13004801" cy="975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Titel 1"/>
          <p:cNvSpPr txBox="1"/>
          <p:nvPr/>
        </p:nvSpPr>
        <p:spPr>
          <a:xfrm>
            <a:off x="1553731" y="207759"/>
            <a:ext cx="9298871" cy="11587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 anchor="ctr">
            <a:spAutoFit/>
          </a:bodyPr>
          <a:lstStyle>
            <a:lvl1pPr defTabSz="650240">
              <a:lnSpc>
                <a:spcPct val="90000"/>
              </a:lnSpc>
              <a:spcBef>
                <a:spcPts val="0"/>
              </a:spcBef>
              <a:defRPr sz="5800">
                <a:solidFill>
                  <a:srgbClr val="2E75B6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r>
              <a:t>耶稣成全了律法</a:t>
            </a:r>
          </a:p>
        </p:txBody>
      </p:sp>
      <p:sp>
        <p:nvSpPr>
          <p:cNvPr id="197" name="Inhaltsplatzhalter 2"/>
          <p:cNvSpPr txBox="1"/>
          <p:nvPr/>
        </p:nvSpPr>
        <p:spPr>
          <a:xfrm>
            <a:off x="539166" y="2013647"/>
            <a:ext cx="11926468" cy="18888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65023" tIns="65023" rIns="65023" bIns="65023">
            <a:spAutoFit/>
          </a:bodyPr>
          <a:lstStyle/>
          <a:p>
            <a:pPr marL="822157" lvl="1" indent="-441157" defTabSz="1300480">
              <a:spcBef>
                <a:spcPts val="1700"/>
              </a:spcBef>
              <a:buSzPct val="100000"/>
              <a:buChar char="•"/>
              <a:defRPr sz="4400">
                <a:latin typeface="SimHei"/>
                <a:ea typeface="SimHei"/>
                <a:cs typeface="SimHei"/>
                <a:sym typeface="SimHei"/>
              </a:defRPr>
            </a:pPr>
            <a:r>
              <a:t>在诗篇、箴言，或者大卫王的生命里，却是由衷地表达对神律法的歌颂、赞美、爱慕。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420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420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623</Words>
  <Application>Microsoft Office PowerPoint</Application>
  <PresentationFormat>自定义</PresentationFormat>
  <Paragraphs>149</Paragraphs>
  <Slides>30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9" baseType="lpstr">
      <vt:lpstr>Helvetica Light</vt:lpstr>
      <vt:lpstr>Helvetica Neue</vt:lpstr>
      <vt:lpstr>Helvetica Neue Light</vt:lpstr>
      <vt:lpstr>Helvetica Neue Medium</vt:lpstr>
      <vt:lpstr>Helvetica Neue Thin</vt:lpstr>
      <vt:lpstr>Arial</vt:lpstr>
      <vt:lpstr>Calibri</vt:lpstr>
      <vt:lpstr>Calibri Light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Pengyang SONG</cp:lastModifiedBy>
  <cp:revision>1</cp:revision>
  <dcterms:modified xsi:type="dcterms:W3CDTF">2026-02-08T13:10:31Z</dcterms:modified>
</cp:coreProperties>
</file>