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314" r:id="rId2"/>
    <p:sldId id="316" r:id="rId3"/>
    <p:sldId id="405" r:id="rId4"/>
    <p:sldId id="406" r:id="rId5"/>
    <p:sldId id="338" r:id="rId6"/>
    <p:sldId id="407" r:id="rId7"/>
    <p:sldId id="400" r:id="rId8"/>
    <p:sldId id="401" r:id="rId9"/>
    <p:sldId id="408" r:id="rId10"/>
    <p:sldId id="409" r:id="rId11"/>
    <p:sldId id="402" r:id="rId12"/>
    <p:sldId id="398" r:id="rId13"/>
    <p:sldId id="403" r:id="rId14"/>
    <p:sldId id="404" r:id="rId15"/>
    <p:sldId id="411" r:id="rId16"/>
    <p:sldId id="414" r:id="rId17"/>
    <p:sldId id="415" r:id="rId18"/>
    <p:sldId id="413" r:id="rId19"/>
    <p:sldId id="416" r:id="rId20"/>
    <p:sldId id="417" r:id="rId21"/>
    <p:sldId id="387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39" autoAdjust="0"/>
    <p:restoredTop sz="90513" autoAdjust="0"/>
  </p:normalViewPr>
  <p:slideViewPr>
    <p:cSldViewPr snapToGrid="0">
      <p:cViewPr varScale="1">
        <p:scale>
          <a:sx n="146" d="100"/>
          <a:sy n="146" d="100"/>
        </p:scale>
        <p:origin x="211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EBC27-3C92-DF40-81E2-50E2258292AA}" type="datetimeFigureOut">
              <a:rPr lang="zh-CN" altLang="en-US"/>
              <a:t>2026/3/30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72B3B1-C204-5A46-AA13-7B4CAFF35EC8}" type="slidenum">
              <a:rPr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1660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A8E1E-0A65-2C43-B0B7-2CB01860B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A3B27461-7E57-CE65-C798-7941DB170E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EC41962-CFDC-4A38-CE69-9001097FA3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91" indent="-228691" eaLnBrk="1" hangingPunct="1">
              <a:spcBef>
                <a:spcPct val="0"/>
              </a:spcBef>
              <a:buFontTx/>
              <a:buAutoNum type="arabicPeriod"/>
            </a:pPr>
            <a:endParaRPr kumimoji="0"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361A3BE-794C-654C-9991-1F9F8F042F4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70302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58C096-ADD3-C3D4-6CBE-90AC71EAC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9A4946C-4B44-CFF3-E38E-C0EC5328B5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5BBACABA-47BB-9FB1-4E4E-98A9FA0EEA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336E611-CE8D-21D9-584A-590E1FB89F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94930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A91770-68E6-C60F-1EDC-F30C12124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FC172B5B-5FA6-F988-5CF3-21E21FCEB0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34BA75E-B801-79DF-939C-2F84C553AC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70B0CE-735D-3E08-46E9-4F9D1CE27B9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595103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CFA518-8252-31A4-381E-D16A69BB7C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213296E-DBF8-81C9-20F8-8A77C118972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0912BE35-D34A-D730-3EC2-CFBBA79DD12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C23BB34-DC41-D89A-3446-77FE16A0BB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96910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2376AA-0281-A2E6-480C-34DA3B2DFA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51FD37A-5392-C0A7-55BA-EF4805643EE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DBFFA0BB-5E63-FD89-8E30-439908A3C4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75C5BFC-386E-D31F-0A4A-14DC731175E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904683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67828D-0C60-7CEA-371F-3381429962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D651A890-FBC6-FB77-B16D-BD90AD57240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AAEBC9C-121F-7F50-7E86-4E27A85CA5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92B86A-2955-F96F-4F26-D8420DDE57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99187516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BEBC01-94AB-321C-A7CF-8F981F49D8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D53002B-F36E-0EC4-3D96-BA60B1CC8C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630614B9-3463-985B-B7DF-60D35F140E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D9CA923-91B0-21C3-CB4D-852D311DAB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1792067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695FBBC-12FB-9417-645D-ED6FED3DF0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5ED14F4B-FB70-BDF3-0E3C-E14A48619C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C2658044-47C0-3889-DFE1-6F735B4A96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CF479E5-60AF-40D1-4FAE-78D6D18C8CC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324723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16D513-44FF-2E1E-58B3-5DA06B6D4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FB59CD4-F57A-721B-A669-23A5DBA7834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0E267DD-6D7B-B4CC-7DA5-7A078E5119C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FA8E8E97-2468-E1B9-2234-36018F1949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66861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3A430-DDA4-9F6C-029D-F432032830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7D74FB0-61A1-A43C-402F-C25BD92383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FD60E74-2C0D-0DB0-F883-848AE1B7777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D008DA3-A1E1-B4CF-B987-FDF91C586D6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476609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39803A-A6AB-37FA-C3A8-98A8C618F1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B50C65EB-1BE6-EC8A-A72B-DE4911728F4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BDE5675-A3F3-AA43-94AD-D9336413BB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352AC6D-89B7-0988-4EB7-E9E9D38D5D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19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249541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C91FF-259D-7688-9DEF-ED1A6954F9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E0EBA549-4F62-CFF4-48E4-5AF1CFB51AC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D1F2539-5CEA-7F80-F219-593F1D3943E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22ECF4E-DDE9-24AD-C9CB-7DA07A0B34B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2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2002742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DBD828-2D55-254B-D1BA-C40C1CEC22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B5928C1-E07A-65DB-1138-05CA18C31E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26500DA-4002-0051-8BC9-2F0D8FDE48A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62C34D3-F7A9-C3FB-7824-73DDDA03C1F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20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04370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4C0265-2D38-E8ED-FBC7-F4596FC557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09A79F6-6923-07C0-4FB6-4016C4E1686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B0200B78-F079-5025-8DA9-0ABA3722FF2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8CE7511-2D3A-EDC7-4FC6-050E7C9A1D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21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387534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B60BF3D-3845-EE51-F13A-79624FA2DC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2DD6FC6-273A-8FD7-56F4-46821FB6AB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10CC67DF-F2E7-31FC-CDE5-60EF05CDBB6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8CE3A03-D659-D6B8-E8A8-CD022B9E66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3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633865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DF48D-F43F-8CBA-91CB-3497026957D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4F0D8C27-7281-DDE7-4E47-15777A80778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F345A166-2DD1-AE0A-4CE3-3B70A3F28B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5867E63-A484-7777-F9D2-114CE5547C2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4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342742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4B2896-45DF-B13D-72BF-DF7EA0C5C9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608B2A4-5581-5651-46B1-11C4F2F9F3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90848A52-687E-9CA4-2C33-41C2286CE9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49509ACB-E370-1A0E-D66B-9273B861DE9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5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65297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E4E127-271C-AA94-CB4E-B585147AE8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339E5422-F16F-6810-47E4-8E11EE2C28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EADE629-A5AE-9F9D-DEBA-4C6C0DF065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4817F4-C3C3-3378-D354-652157CCDA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457568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0ACC09-573B-C4D2-14B7-06F95AA45D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715D1144-E23C-1054-FE77-65DD55DF6A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72725276-9949-2233-1E96-0C44243E911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E492590-6190-7CE6-BF90-A12E8C18B25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7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067517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A511F7-8B57-0F13-8512-5CAC16F8C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2DC877D9-5BA6-DC10-3790-3979BCB1275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8A06CD61-962A-55F4-6750-A5645372F7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7503326-C39B-A9B2-3CCD-9A90C24C16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8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785630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424896-771F-08F6-CD26-E6D6F86740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>
            <a:extLst>
              <a:ext uri="{FF2B5EF4-FFF2-40B4-BE49-F238E27FC236}">
                <a16:creationId xmlns:a16="http://schemas.microsoft.com/office/drawing/2014/main" id="{C3459AC7-4F9D-CF57-E942-B246CCF20F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>
            <a:extLst>
              <a:ext uri="{FF2B5EF4-FFF2-40B4-BE49-F238E27FC236}">
                <a16:creationId xmlns:a16="http://schemas.microsoft.com/office/drawing/2014/main" id="{A5198931-5132-B016-FAFC-F95DA8318E3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spcBef>
                <a:spcPts val="0"/>
              </a:spcBef>
              <a:buSzPct val="100000"/>
              <a:buAutoNum type="arabicPeriod"/>
              <a:defRPr>
                <a:latin typeface="SimSun"/>
                <a:ea typeface="SimSun"/>
                <a:cs typeface="SimSun"/>
                <a:sym typeface="SimSun"/>
              </a:defRPr>
            </a:pPr>
            <a:endParaRPr lang="zh-CN" altLang="en-US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1E7C36A5-DA4D-32AC-B0EC-09FBBCC228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972B3B1-C204-5A46-AA13-7B4CAFF35EC8}" type="slidenum">
              <a:rPr lang="en-US" altLang="zh-CN" smtClean="0"/>
              <a:t>9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510707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2026/3/30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18737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2026/3/30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79474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2026/3/30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1786815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2026/3/30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25592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2026/3/30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587883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2026/3/30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4622899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2026/3/30</a:t>
            </a:fld>
            <a:endParaRPr kumimoji="1"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13029006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2026/3/30</a:t>
            </a:fld>
            <a:endParaRPr kumimoji="1"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818534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2026/3/30</a:t>
            </a:fld>
            <a:endParaRPr kumimoji="1"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451398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2026/3/30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818854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3FCE5-64A3-3F48-8FE4-AFF90259B521}" type="datetimeFigureOut">
              <a:rPr kumimoji="1" lang="zh-CN" altLang="en-US" smtClean="0"/>
              <a:t>2026/3/30</a:t>
            </a:fld>
            <a:endParaRPr kumimoji="1"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33376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53FCE5-64A3-3F48-8FE4-AFF90259B521}" type="datetimeFigureOut">
              <a:rPr kumimoji="1" lang="zh-CN" altLang="en-US" smtClean="0"/>
              <a:t>2026/3/30</a:t>
            </a:fld>
            <a:endParaRPr kumimoji="1"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0402C-CD9B-304C-88CA-962A8E780B10}" type="slidenum">
              <a:rPr kumimoji="1" lang="zh-CN" altLang="en-US" smtClean="0"/>
              <a:t>‹Nr.›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5096828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137F42-AE10-E818-EF90-93B9C870EE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204A4413-C61C-AC2B-A358-BA3236B74742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6629709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讲道</a:t>
            </a:r>
            <a:endParaRPr lang="de-DE" altLang="zh-CN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C5772D8D-B453-4863-B183-A0B1E63FE177}"/>
              </a:ext>
            </a:extLst>
          </p:cNvPr>
          <p:cNvSpPr txBox="1">
            <a:spLocks/>
          </p:cNvSpPr>
          <p:nvPr/>
        </p:nvSpPr>
        <p:spPr bwMode="auto">
          <a:xfrm>
            <a:off x="0" y="1146295"/>
            <a:ext cx="9143999" cy="22827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anchor="b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6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活水涌流</a:t>
            </a:r>
            <a:endParaRPr kumimoji="0" lang="en-US" altLang="zh-CN" sz="6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EFF34860-E372-DE8B-2450-B1F69116783F}"/>
              </a:ext>
            </a:extLst>
          </p:cNvPr>
          <p:cNvSpPr txBox="1">
            <a:spLocks/>
          </p:cNvSpPr>
          <p:nvPr/>
        </p:nvSpPr>
        <p:spPr bwMode="auto">
          <a:xfrm>
            <a:off x="1" y="3701846"/>
            <a:ext cx="9143999" cy="2933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anchor="t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3200" dirty="0">
                <a:solidFill>
                  <a:prstClr val="black"/>
                </a:solidFill>
              </a:rPr>
              <a:t>讲</a:t>
            </a:r>
            <a:r>
              <a:rPr kumimoji="0" lang="zh-CN" alt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道：段思奇</a:t>
            </a:r>
            <a:r>
              <a:rPr lang="zh-CN" altLang="en-US" sz="3200" dirty="0">
                <a:solidFill>
                  <a:prstClr val="black"/>
                </a:solidFill>
              </a:rPr>
              <a:t> 神学生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经文：</a:t>
            </a:r>
            <a:r>
              <a:rPr lang="zh-CN" altLang="en-US" sz="3200" dirty="0">
                <a:solidFill>
                  <a:prstClr val="black"/>
                </a:solidFill>
              </a:rPr>
              <a:t>出埃及记</a:t>
            </a:r>
            <a:r>
              <a:rPr lang="en-US" altLang="zh-CN" sz="3200" dirty="0">
                <a:solidFill>
                  <a:prstClr val="black"/>
                </a:solidFill>
              </a:rPr>
              <a:t>17:1-7</a:t>
            </a:r>
            <a:r>
              <a:rPr kumimoji="0" lang="zh-CN" altLang="en-US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；罗马书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5:1-11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约翰福音</a:t>
            </a:r>
            <a:r>
              <a:rPr lang="en-US" altLang="zh-CN" sz="3200" b="1" dirty="0">
                <a:solidFill>
                  <a:prstClr val="black"/>
                </a:solidFill>
              </a:rPr>
              <a:t>4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:5-42</a:t>
            </a:r>
            <a:endParaRPr kumimoji="0" lang="en-US" altLang="zh-C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578893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DE276C-EEEE-97AC-C7B8-95C08D3A0B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A407C4C5-9435-671A-3CE1-104795A03C4E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活水涌流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EF6C3A2-1BC0-189F-DAF4-8A62450A918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366" r="20551"/>
          <a:stretch>
            <a:fillRect/>
          </a:stretch>
        </p:blipFill>
        <p:spPr>
          <a:xfrm>
            <a:off x="7164729" y="1108094"/>
            <a:ext cx="1990846" cy="5749906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6F9F3639-21F4-2FE6-4AD3-E23D1A06F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6592528" cy="53056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场景四 真正的敬拜（</a:t>
            </a:r>
            <a:r>
              <a:rPr lang="en-US" altLang="zh-CN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21-26</a:t>
            </a:r>
            <a:r>
              <a:rPr lang="zh-CN" altLang="en-US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节）</a:t>
            </a:r>
            <a:endParaRPr lang="en-US" altLang="zh-CN" sz="3000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2400" b="1" dirty="0">
                <a:latin typeface="SimHei" panose="02010609060101010101" pitchFamily="49" charset="-122"/>
                <a:ea typeface="SimHei" panose="02010609060101010101" pitchFamily="49" charset="-122"/>
              </a:rPr>
              <a:t>23</a:t>
            </a:r>
            <a:r>
              <a:rPr lang="zh-CN" altLang="en-US" sz="2400" b="1" dirty="0">
                <a:latin typeface="SimHei" panose="02010609060101010101" pitchFamily="49" charset="-122"/>
                <a:ea typeface="SimHei" panose="02010609060101010101" pitchFamily="49" charset="-122"/>
              </a:rPr>
              <a:t> 时候将到，现在就是了，那真正敬拜父的，要用心灵和诚实敬拜他，因为父要这样的人敬拜他。</a:t>
            </a:r>
            <a:endParaRPr lang="en-US" altLang="zh-CN" sz="24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CN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耶稣说：</a:t>
            </a:r>
            <a:r>
              <a:rPr lang="zh-CN" altLang="en-US" sz="24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“父要这样的人敬拜他”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“父</a:t>
            </a:r>
            <a:r>
              <a:rPr lang="zh-CN" altLang="en-US" sz="24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寻找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这样的人敬拜他”：神从来都是主动寻找人。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24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罗</a:t>
            </a:r>
            <a:r>
              <a:rPr lang="en-US" altLang="zh-CN" sz="24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5:8 </a:t>
            </a:r>
            <a:r>
              <a:rPr lang="zh-CN" altLang="en-US" sz="24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惟有基督在我们还作罪人的时候为我们死，上帝的爱就在此向我们显明了。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救恩从头到尾，是神主动展开寻找，也是神亲自完成。</a:t>
            </a:r>
          </a:p>
        </p:txBody>
      </p:sp>
    </p:spTree>
    <p:extLst>
      <p:ext uri="{BB962C8B-B14F-4D97-AF65-F5344CB8AC3E}">
        <p14:creationId xmlns:p14="http://schemas.microsoft.com/office/powerpoint/2010/main" val="39556025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CF1CEC-002D-2BA1-74AE-5E49A33E94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1D48C7EA-390A-47FF-1470-2D1A8BB644FF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活水涌流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3149A04D-D795-9E4B-F3D1-025EB0AFCE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9449"/>
          <a:stretch>
            <a:fillRect/>
          </a:stretch>
        </p:blipFill>
        <p:spPr>
          <a:xfrm>
            <a:off x="7373073" y="1106906"/>
            <a:ext cx="1770927" cy="5744820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8B6F5813-286E-CA19-4075-B78915D2C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2" y="1318437"/>
            <a:ext cx="6730722" cy="53056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场景五 活水涌流的生命（</a:t>
            </a:r>
            <a:r>
              <a:rPr lang="en-US" altLang="zh-CN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39-42</a:t>
            </a:r>
            <a:r>
              <a:rPr lang="zh-CN" altLang="en-US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节）</a:t>
            </a:r>
            <a:endParaRPr lang="en-US" altLang="zh-CN" sz="3000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CN" sz="3000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撒马利亚妇人从</a:t>
            </a:r>
            <a:r>
              <a:rPr lang="zh-CN" altLang="en-US" sz="24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被耶稣看见，被他接纳，被认真对待，被尊重地对话，直到最后生命被更新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</a:p>
          <a:p>
            <a:pPr algn="just">
              <a:lnSpc>
                <a:spcPct val="100000"/>
              </a:lnSpc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空水罐：不再以旧的方式寻找安慰和满足</a:t>
            </a:r>
          </a:p>
          <a:p>
            <a:pPr algn="just">
              <a:lnSpc>
                <a:spcPct val="100000"/>
              </a:lnSpc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成为见证者：带着活水涌流的生命力，走向人群，去传扬她所听到的好消息</a:t>
            </a:r>
          </a:p>
        </p:txBody>
      </p:sp>
    </p:spTree>
    <p:extLst>
      <p:ext uri="{BB962C8B-B14F-4D97-AF65-F5344CB8AC3E}">
        <p14:creationId xmlns:p14="http://schemas.microsoft.com/office/powerpoint/2010/main" val="5207629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D540D0-5176-FF83-E2A4-8264987902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A291F1FF-BAE9-6B75-ACEC-0D4BFC62F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578" y="1318436"/>
            <a:ext cx="7115496" cy="543009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TW" altLang="en-US" sz="32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传福音的应用</a:t>
            </a:r>
            <a:endParaRPr lang="en-US" altLang="zh-TW" sz="32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TW" sz="32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“哪里去取活水？”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“请把这（活）水赐给我，使我不渴。”</a:t>
            </a:r>
          </a:p>
          <a:p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“我没有丈夫。”</a:t>
            </a:r>
          </a:p>
          <a:p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“到底在哪里敬拜才对？”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en-US" altLang="zh-TW" sz="32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TW" sz="32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TW" sz="32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TW" sz="32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B50015B2-98AB-063E-6645-8A7182379CD2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活水涌流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A6F087E-005F-9FD0-F88B-547D08E25AC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9449"/>
          <a:stretch>
            <a:fillRect/>
          </a:stretch>
        </p:blipFill>
        <p:spPr>
          <a:xfrm>
            <a:off x="7373073" y="1106906"/>
            <a:ext cx="1770927" cy="574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114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7DA79-4988-5B1F-13D9-34844F9E0E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B8F6A6F6-529C-9A9F-F9F5-AAFC60DFD6D3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活水涌流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0FF4225-D96B-45FB-5888-0F8F9BB43BE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9449"/>
          <a:stretch>
            <a:fillRect/>
          </a:stretch>
        </p:blipFill>
        <p:spPr>
          <a:xfrm>
            <a:off x="7373073" y="1106906"/>
            <a:ext cx="1770927" cy="5744820"/>
          </a:xfrm>
          <a:prstGeom prst="rect">
            <a:avLst/>
          </a:prstGeom>
        </p:spPr>
      </p:pic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7A7D2F98-556B-51F4-09F5-357EFA1063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578" y="1318436"/>
            <a:ext cx="7566908" cy="397119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TW" altLang="en-US" sz="32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传福音的应用</a:t>
            </a:r>
            <a:endParaRPr lang="en-US" altLang="zh-TW" sz="32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TW" sz="32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水 </a:t>
            </a: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-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物质的需要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婚姻 </a:t>
            </a: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-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现实生活的处境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敬拜地点 </a:t>
            </a: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–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宗教层面的争论</a:t>
            </a:r>
            <a:endParaRPr lang="en-US" altLang="zh-CN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endParaRPr lang="en-US" altLang="zh-TW" sz="32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TW" sz="32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TW" sz="32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TW" sz="32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5526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F21CE5-50FE-F932-B39E-4D4F1B2D3C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>
            <a:extLst>
              <a:ext uri="{FF2B5EF4-FFF2-40B4-BE49-F238E27FC236}">
                <a16:creationId xmlns:a16="http://schemas.microsoft.com/office/drawing/2014/main" id="{01807FFC-578E-1889-0525-0A21979572A5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活水涌流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1CAAF49-2184-EB75-D732-F644C43EC2F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9449"/>
          <a:stretch>
            <a:fillRect/>
          </a:stretch>
        </p:blipFill>
        <p:spPr>
          <a:xfrm>
            <a:off x="7373073" y="1106906"/>
            <a:ext cx="1770927" cy="5744820"/>
          </a:xfrm>
          <a:prstGeom prst="rect">
            <a:avLst/>
          </a:prstGeom>
        </p:spPr>
      </p:pic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413E710E-581E-0136-6ECC-D066B3F087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578" y="1318436"/>
            <a:ext cx="7566908" cy="5093939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TW" altLang="en-US" sz="32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传福音的应用</a:t>
            </a:r>
            <a:endParaRPr lang="en-US" altLang="zh-TW" sz="32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TW" sz="32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水 </a:t>
            </a: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-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物质的需要</a:t>
            </a:r>
            <a:r>
              <a:rPr lang="zh-CN" altLang="en-US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（永远不渴的生命）</a:t>
            </a:r>
            <a:endParaRPr lang="en-US" altLang="zh-CN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婚姻 </a:t>
            </a: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-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现实生活的处境</a:t>
            </a:r>
            <a:r>
              <a:rPr lang="zh-CN" altLang="en-US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（深处的破碎）</a:t>
            </a:r>
            <a:endParaRPr lang="en-US" altLang="zh-CN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敬拜地点 </a:t>
            </a:r>
            <a:r>
              <a:rPr lang="en-US" altLang="zh-CN" dirty="0">
                <a:latin typeface="SimHei" panose="02010609060101010101" pitchFamily="49" charset="-122"/>
                <a:ea typeface="SimHei" panose="02010609060101010101" pitchFamily="49" charset="-122"/>
              </a:rPr>
              <a:t>–</a:t>
            </a:r>
            <a:r>
              <a:rPr lang="zh-CN" altLang="en-US" dirty="0">
                <a:latin typeface="SimHei" panose="02010609060101010101" pitchFamily="49" charset="-122"/>
                <a:ea typeface="SimHei" panose="02010609060101010101" pitchFamily="49" charset="-122"/>
              </a:rPr>
              <a:t> 宗教层面的争论</a:t>
            </a:r>
            <a:r>
              <a:rPr lang="zh-CN" altLang="en-US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（心灵和真理）</a:t>
            </a:r>
            <a:endParaRPr lang="en-US" altLang="zh-CN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buNone/>
            </a:pPr>
            <a:endParaRPr lang="en-US" altLang="zh-TW" sz="32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更深的需要：</a:t>
            </a:r>
            <a:endParaRPr lang="en-US" altLang="zh-CN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对身份的追问，对意义的寻求，</a:t>
            </a:r>
            <a:endParaRPr lang="en-US" altLang="zh-CN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>
              <a:buNone/>
            </a:pPr>
            <a:r>
              <a:rPr lang="zh-CN" altLang="en-US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对医治的渴望，对爱和接纳的需要</a:t>
            </a:r>
            <a:r>
              <a:rPr lang="de-DE" altLang="zh-CN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……</a:t>
            </a:r>
            <a:endParaRPr lang="en-US" altLang="zh-TW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TW" sz="32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TW" sz="32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TW" sz="32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78855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A6645C-D136-17A7-9689-40A7280257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590AA44B-E3A7-21FD-E6BF-25DEBE9B08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578" y="1318436"/>
            <a:ext cx="7115496" cy="543009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TW" altLang="en-US" sz="32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传福音的应用</a:t>
            </a:r>
            <a:endParaRPr lang="en-US" altLang="zh-TW" sz="32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TW" sz="20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如果神是良善又全能的，为什么世界上还有这么多苦难和不公？</a:t>
            </a:r>
            <a:r>
              <a:rPr lang="zh-CN" altLang="en-US" sz="2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（背后是对公义的渴望，对平安幸福的渴望。人希望世界不是混乱失控的，希望自己的苦不是白受的。）</a:t>
            </a:r>
          </a:p>
          <a:p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既然神掌管一切，人还有真正的自由吗？</a:t>
            </a:r>
            <a:r>
              <a:rPr lang="zh-CN" altLang="en-US" sz="2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（对自主权的需要。人害怕成为被操控的存在，渴望自己的选择有真实价值。）</a:t>
            </a:r>
          </a:p>
          <a:p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为什么佛教那么包容，基督教却说只有一位真神，是不是太狭隘了？</a:t>
            </a:r>
            <a:r>
              <a:rPr lang="zh-CN" altLang="en-US" sz="2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（对包容和平等的追求。人不愿意看到别人被排除在外，也担心自己被否定。）</a:t>
            </a:r>
            <a:endParaRPr lang="en-US" altLang="zh-TW" sz="3200" kern="1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TW" sz="32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TW" sz="32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9727DFE2-55AE-CDC4-F14E-6AC85140A2F7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活水涌流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3BDEEDA-485C-85B6-D201-AA005810344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9449"/>
          <a:stretch>
            <a:fillRect/>
          </a:stretch>
        </p:blipFill>
        <p:spPr>
          <a:xfrm>
            <a:off x="7373073" y="1106906"/>
            <a:ext cx="1770927" cy="574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617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05CC9E-31EB-5C36-548B-21FA331D38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05B4A6A2-E0F6-661D-C99A-EF989ACEC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578" y="1318436"/>
            <a:ext cx="7115496" cy="543009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TW" altLang="en-US" sz="32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传福音的应用</a:t>
            </a:r>
            <a:endParaRPr lang="en-US" altLang="zh-TW" sz="32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TW" sz="20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如果神是良善又全能的，为什么世界上还有这么多苦难和不公？</a:t>
            </a:r>
            <a:r>
              <a:rPr lang="zh-CN" altLang="en-US" sz="24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（背后是对公义的渴望，对平安幸福的渴望。人希望世界不是混乱失控的，希望自己的苦不是白受的。）</a:t>
            </a:r>
          </a:p>
          <a:p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既然神掌管一切，人还有真正的自由吗？</a:t>
            </a:r>
            <a:r>
              <a:rPr lang="zh-CN" altLang="en-US" sz="24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（对自主权的需要。人害怕成为被操控的存在，渴望自己的选择有真实价值。）</a:t>
            </a:r>
          </a:p>
          <a:p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为什么佛教那么包容，基督教却说只有一位真神，是不是太狭隘了？</a:t>
            </a:r>
            <a:r>
              <a:rPr lang="zh-CN" altLang="en-US" sz="24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（对包容和平等的追求。人不愿意看到别人被排除在外，也担心自己被否定。）</a:t>
            </a:r>
            <a:endParaRPr lang="en-US" altLang="zh-TW" sz="32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TW" sz="32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TW" sz="32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5255B5E-F6D6-B9D6-7BDE-EB76DD0838D7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活水涌流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675F9E5-DF6A-339E-4713-2534472BF1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9449"/>
          <a:stretch>
            <a:fillRect/>
          </a:stretch>
        </p:blipFill>
        <p:spPr>
          <a:xfrm>
            <a:off x="7373073" y="1106906"/>
            <a:ext cx="1770927" cy="574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2755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3B8644-0962-6858-75BE-2DB1C8F0E7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1FD1ED5B-AAF1-43AC-2574-763861AAD7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578" y="1318436"/>
            <a:ext cx="7115496" cy="543009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TW" altLang="en-US" sz="32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传福音的应用</a:t>
            </a:r>
            <a:endParaRPr lang="en-US" altLang="zh-TW" sz="32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>
              <a:buNone/>
            </a:pPr>
            <a:endParaRPr lang="zh-CN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祷告真的有用吗？如果神早就知道一切，为什么还要祷告？</a:t>
            </a:r>
            <a:r>
              <a:rPr lang="zh-CN" altLang="en-US" sz="2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（对真实关系的需要。人希望祷告不是自言自语，而是被倾听、被回应。）</a:t>
            </a:r>
          </a:p>
          <a:p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圣经是两千年前写的书，怎么可能适用于今天的社会？</a:t>
            </a:r>
            <a:r>
              <a:rPr lang="zh-CN" altLang="en-US" sz="2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（对现实相关性的需求。人希望信仰不是脱离生活，而是能回应当下的困境。）</a:t>
            </a:r>
          </a:p>
          <a:p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教会历史上也做过很多错事，比如宗教战争，这样的信仰可信吗？</a:t>
            </a:r>
            <a:r>
              <a:rPr lang="zh-CN" altLang="en-US" sz="2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（对真实和公义的期待，对“终极的善”的期待。人希望信仰与实践相符，不满足于普通的道德，期待一种纯净的正义。）</a:t>
            </a:r>
            <a:endParaRPr lang="en-US" altLang="zh-TW" sz="3200" kern="100" dirty="0">
              <a:solidFill>
                <a:schemeClr val="bg1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TW" sz="32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TW" sz="32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05F79FEC-5BF5-38FD-7C69-5212622F70A9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活水涌流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0332AAD-7E9F-0C0E-F83F-7E16ACF89A9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9449"/>
          <a:stretch>
            <a:fillRect/>
          </a:stretch>
        </p:blipFill>
        <p:spPr>
          <a:xfrm>
            <a:off x="7373073" y="1106906"/>
            <a:ext cx="1770927" cy="574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076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77965CE-19CD-AACF-C078-1BFD782574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3F339AF5-5D9C-89FC-0FDB-35610D5E9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578" y="1318436"/>
            <a:ext cx="7115496" cy="543009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TW" altLang="en-US" sz="32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传福音的应用</a:t>
            </a:r>
            <a:endParaRPr lang="en-US" altLang="zh-TW" sz="32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>
              <a:buNone/>
            </a:pPr>
            <a:endParaRPr lang="zh-CN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祷告真的有用吗？如果神早就知道一切，为什么还要祷告？</a:t>
            </a:r>
            <a:r>
              <a:rPr lang="zh-CN" altLang="en-US" sz="24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（对真实关系的需要。人希望祷告不是自言自语，而是被倾听、被回应。）</a:t>
            </a:r>
          </a:p>
          <a:p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圣经是两千年前写的书，怎么可能适用于今天的社会？</a:t>
            </a:r>
            <a:r>
              <a:rPr lang="zh-CN" altLang="en-US" sz="24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（对现实相关性的需求。人希望信仰不是脱离生活，而是能回应当下的困境。）</a:t>
            </a:r>
          </a:p>
          <a:p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教会历史上也做过很多错事，比如宗教战争，这样的信仰可信吗？</a:t>
            </a:r>
            <a:r>
              <a:rPr lang="zh-CN" altLang="en-US" sz="24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（对真实和公义的期待，对“终极的善”的期待。人希望信仰与实践相符，不满足于普通的道德，期待一种纯净的正义。）</a:t>
            </a:r>
            <a:endParaRPr lang="en-US" altLang="zh-TW" sz="32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TW" sz="32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TW" sz="32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2FE55E24-3CBB-A41A-B1B1-51EB37BA6600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活水涌流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AA8F602-6DCC-043F-73B0-B1F4FD9C3F1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9449"/>
          <a:stretch>
            <a:fillRect/>
          </a:stretch>
        </p:blipFill>
        <p:spPr>
          <a:xfrm>
            <a:off x="7373073" y="1106906"/>
            <a:ext cx="1770927" cy="574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23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F870C9-73C4-EB2F-F7D2-8872B19BC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6AED898C-4309-9FA3-E077-B4BB194CB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578" y="1318436"/>
            <a:ext cx="7115496" cy="543009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TW" altLang="en-US" sz="32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传福音的应用</a:t>
            </a:r>
            <a:endParaRPr lang="en-US" altLang="zh-TW" sz="32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TW" sz="20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如果救恩是恩典，不靠行为，那人会不会干脆随便犯罪？</a:t>
            </a:r>
            <a:r>
              <a:rPr lang="zh-CN" altLang="en-US" sz="2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（对道德秩序的关心。人担心没有约束，社会会失控，善恶界线会模糊。）</a:t>
            </a:r>
            <a:endParaRPr lang="de-DE" altLang="zh-CN" sz="2400" dirty="0">
              <a:solidFill>
                <a:schemeClr val="bg1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你们说神爱世人，那为什么还有地狱和审判？</a:t>
            </a:r>
            <a:r>
              <a:rPr lang="zh-CN" altLang="en-US" sz="2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（对爱的理解。人希望爱是完全接纳的，既想要无限宽容，也想要绝对公义。）</a:t>
            </a:r>
          </a:p>
          <a:p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科学已经可以解释很多现象，还需要神吗？</a:t>
            </a:r>
            <a:r>
              <a:rPr lang="zh-CN" altLang="en-US" sz="2400" dirty="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（对理性和秩序的信任。人渴望一个可以掌控、可以预测、可以依靠的世界，希望神是可理解的。）</a:t>
            </a:r>
          </a:p>
          <a:p>
            <a:pPr marL="0" indent="0">
              <a:buNone/>
            </a:pPr>
            <a:r>
              <a:rPr lang="en-US" altLang="zh-TW" sz="2400" kern="100" dirty="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 </a:t>
            </a:r>
            <a:endParaRPr lang="en-US" altLang="zh-TW" sz="32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TW" sz="32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E6F5631D-87C7-2ECC-6012-568B8B6EA73F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活水涌流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1464D76-66FB-29BC-C5CC-3D57E11259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9449"/>
          <a:stretch>
            <a:fillRect/>
          </a:stretch>
        </p:blipFill>
        <p:spPr>
          <a:xfrm>
            <a:off x="7373073" y="1106906"/>
            <a:ext cx="1770927" cy="574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522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616FA8-6E30-1B89-9FBB-E91E0A560A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DDCDEB7B-2BD2-7807-4463-B5F34E10D92D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活水涌流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0C98EEE1-059F-0449-F217-100F625D35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5195" y="1472712"/>
            <a:ext cx="8773610" cy="495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51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27A1FE6-6624-0480-66D8-D30CC20A76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55A981D4-DCE9-69DE-4DF5-CE47706624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578" y="1318436"/>
            <a:ext cx="7115496" cy="543009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TW" altLang="en-US" sz="32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传福音的应用</a:t>
            </a:r>
            <a:endParaRPr lang="en-US" altLang="zh-TW" sz="32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TW" sz="20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如果救恩是恩典，不靠行为，那人会不会干脆随便犯罪？</a:t>
            </a:r>
            <a:r>
              <a:rPr lang="zh-CN" altLang="en-US" sz="24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（对道德秩序的关心。人担心没有约束，社会会失控，善恶界线会模糊。）</a:t>
            </a:r>
            <a:endParaRPr lang="de-DE" altLang="zh-CN" sz="2400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你们说神爱世人，那为什么还有地狱和审判？</a:t>
            </a:r>
            <a:r>
              <a:rPr lang="zh-CN" altLang="en-US" sz="24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（对爱的理解。人希望爱是完全接纳的，既想要无限宽容，也想要绝对公义。）</a:t>
            </a:r>
          </a:p>
          <a:p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科学已经可以解释很多现象，还需要神吗？</a:t>
            </a:r>
            <a:r>
              <a:rPr lang="zh-CN" altLang="en-US" sz="24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（对理性和秩序的信任。人渴望一个可以掌控、可以预测、可以依靠的世界，希望神是可理解的。）</a:t>
            </a:r>
          </a:p>
          <a:p>
            <a:pPr marL="0" indent="0">
              <a:buNone/>
            </a:pPr>
            <a:r>
              <a:rPr lang="en-US" altLang="zh-TW" sz="2400" kern="100" dirty="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 </a:t>
            </a:r>
            <a:endParaRPr lang="en-US" altLang="zh-TW" sz="32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TW" sz="32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82EEF73-5763-3762-6C01-9616BD6C49E9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活水涌流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31EFDDB-D241-AB15-1A7A-9BDB94E449E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9449"/>
          <a:stretch>
            <a:fillRect/>
          </a:stretch>
        </p:blipFill>
        <p:spPr>
          <a:xfrm>
            <a:off x="7373073" y="1106906"/>
            <a:ext cx="1770927" cy="5744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002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A5A65-8176-781F-7010-967D58EE56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ED5EC9A4-7614-2869-EF26-1F155F5BEB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577" y="1318436"/>
            <a:ext cx="8578079" cy="5430094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TW" altLang="en-US" sz="3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总结</a:t>
            </a:r>
            <a:endParaRPr lang="en-US" altLang="zh-TW" sz="3400" kern="100" dirty="0">
              <a:solidFill>
                <a:srgbClr val="2E75B6"/>
              </a:solidFill>
              <a:uFill>
                <a:solidFill>
                  <a:srgbClr val="000000"/>
                </a:solidFill>
              </a:uFill>
              <a:latin typeface="SimHei" panose="02010609060101010101" pitchFamily="49" charset="-122"/>
              <a:ea typeface="SimHei" panose="02010609060101010101" pitchFamily="49" charset="-122"/>
              <a:cs typeface="DengXian" panose="02010600030101010101" pitchFamily="2" charset="-122"/>
            </a:endParaRPr>
          </a:p>
          <a:p>
            <a:pPr algn="just">
              <a:lnSpc>
                <a:spcPct val="100000"/>
              </a:lnSpc>
            </a:pPr>
            <a:r>
              <a:rPr lang="zh-TW" altLang="en-US" sz="2400" kern="100" dirty="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在人的问题中寻找：他害怕的是什么？他真正想要的是什么？他在守护什么？他在关心什么？</a:t>
            </a:r>
          </a:p>
          <a:p>
            <a:pPr algn="just">
              <a:lnSpc>
                <a:spcPct val="100000"/>
              </a:lnSpc>
            </a:pPr>
            <a:r>
              <a:rPr lang="zh-TW" altLang="en-US" sz="2400" kern="100" dirty="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井边的撒马利亚妇人之所以被改变，不是因为她在逻辑上被耶稣说服，而是因为她发现自己的一切都被耶稣看见，却没有被拒绝，并且在那位看透她的主里面，找到了真正满足她心灵的活水。</a:t>
            </a:r>
          </a:p>
          <a:p>
            <a:pPr algn="just">
              <a:lnSpc>
                <a:spcPct val="100000"/>
              </a:lnSpc>
            </a:pPr>
            <a:r>
              <a:rPr lang="zh-TW" altLang="en-US" sz="2400" kern="100" dirty="0"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从本周日开始 成人主日学：从福音出发（什么是福音？福音与文化；如何在世俗时代传福音？）</a:t>
            </a:r>
          </a:p>
          <a:p>
            <a:pPr algn="just">
              <a:lnSpc>
                <a:spcPct val="100000"/>
              </a:lnSpc>
            </a:pPr>
            <a:r>
              <a:rPr lang="zh-TW" altLang="en-US" sz="2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福音是我们生命中的好消息，也是这个世界的好消息。</a:t>
            </a:r>
          </a:p>
          <a:p>
            <a:pPr algn="just">
              <a:lnSpc>
                <a:spcPct val="100000"/>
              </a:lnSpc>
            </a:pPr>
            <a:r>
              <a:rPr lang="zh-TW" altLang="en-US" sz="2400" kern="100" dirty="0">
                <a:solidFill>
                  <a:srgbClr val="2E75B6"/>
                </a:solidFill>
                <a:uFill>
                  <a:solidFill>
                    <a:srgbClr val="000000"/>
                  </a:solidFill>
                </a:uFill>
                <a:latin typeface="SimHei" panose="02010609060101010101" pitchFamily="49" charset="-122"/>
                <a:ea typeface="SimHei" panose="02010609060101010101" pitchFamily="49" charset="-122"/>
                <a:cs typeface="DengXian" panose="02010600030101010101" pitchFamily="2" charset="-122"/>
              </a:rPr>
              <a:t>用智慧的言语，也用生动的行为见证基督。</a:t>
            </a:r>
            <a:endParaRPr lang="en-US" altLang="zh-CN" sz="2400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0D8D5E8F-8E24-0F70-CB9D-593DEBAFA1F0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活水涌流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059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A209EB-0E42-ACE1-5FA5-9CC76018D5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095C6599-04D5-CA86-600E-0623975BE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6479325" cy="53056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场景一 井旁的相遇（</a:t>
            </a:r>
            <a:r>
              <a:rPr lang="en-US" altLang="zh-CN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5-9</a:t>
            </a:r>
            <a:r>
              <a:rPr lang="zh-CN" altLang="en-US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节）</a:t>
            </a:r>
            <a:endParaRPr lang="en-US" altLang="zh-CN" sz="3000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撒马利亚人：公元前八世纪，北国以色列被亚述帝国征服后，亚述迁入外族人口与以色列人通婚</a:t>
            </a:r>
            <a:endParaRPr lang="en-US" altLang="zh-CN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“撒马利亚人”在希伯来语中称为 </a:t>
            </a:r>
            <a:r>
              <a:rPr lang="de-DE" altLang="zh-CN" sz="2400" dirty="0" err="1">
                <a:latin typeface="SimHei" panose="02010609060101010101" pitchFamily="49" charset="-122"/>
                <a:ea typeface="SimHei" panose="02010609060101010101" pitchFamily="49" charset="-122"/>
              </a:rPr>
              <a:t>Shomronim</a:t>
            </a:r>
            <a:r>
              <a:rPr lang="zh-CN" altLang="de-DE" sz="2400" dirty="0">
                <a:latin typeface="SimHei" panose="02010609060101010101" pitchFamily="49" charset="-122"/>
                <a:ea typeface="SimHei" panose="02010609060101010101" pitchFamily="49" charset="-122"/>
              </a:rPr>
              <a:t>（</a:t>
            </a:r>
            <a:r>
              <a:rPr lang="he-IL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שומרונים</a:t>
            </a:r>
            <a:r>
              <a:rPr lang="zh-CN" altLang="he-IL" sz="2400" dirty="0">
                <a:latin typeface="SimHei" panose="02010609060101010101" pitchFamily="49" charset="-122"/>
                <a:ea typeface="SimHei" panose="02010609060101010101" pitchFamily="49" charset="-122"/>
              </a:rPr>
              <a:t>）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：妥拉的守护者</a:t>
            </a:r>
          </a:p>
          <a:p>
            <a:pPr algn="just">
              <a:lnSpc>
                <a:spcPct val="100000"/>
              </a:lnSpc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犹太人和撒马利亚人在信仰和民族身份上长期对立，彼此排斥</a:t>
            </a:r>
            <a:endParaRPr lang="en-US" altLang="zh-CN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叙加</a:t>
            </a:r>
            <a:r>
              <a:rPr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/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示剑：亚伯拉罕进入迦南地后，耶和华第一次向他显现的地方</a:t>
            </a:r>
            <a:endParaRPr lang="en-US" altLang="zh-CN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传统认为雅各在这块地挖了这口井</a:t>
            </a:r>
          </a:p>
          <a:p>
            <a:pPr marL="0" indent="0" algn="just">
              <a:lnSpc>
                <a:spcPct val="100000"/>
              </a:lnSpc>
              <a:buNone/>
            </a:pPr>
            <a:endParaRPr lang="zh-CN" altLang="en-US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E822B372-C053-AACC-87F3-42C9ACE3F3BD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活水涌流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7DE4E20-8A44-C582-846D-945A809CDB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598" r="10760"/>
          <a:stretch>
            <a:fillRect/>
          </a:stretch>
        </p:blipFill>
        <p:spPr>
          <a:xfrm>
            <a:off x="7048982" y="1106906"/>
            <a:ext cx="2095017" cy="575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09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671159-3CB6-319B-57A1-5181942DAF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2">
            <a:extLst>
              <a:ext uri="{FF2B5EF4-FFF2-40B4-BE49-F238E27FC236}">
                <a16:creationId xmlns:a16="http://schemas.microsoft.com/office/drawing/2014/main" id="{7378B2E6-4CAD-C51F-3689-B7E4AA1387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6479325" cy="53056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场景一 井旁的相遇（</a:t>
            </a:r>
            <a:r>
              <a:rPr lang="en-US" altLang="zh-CN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5-9</a:t>
            </a:r>
            <a:r>
              <a:rPr lang="zh-CN" altLang="en-US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节）</a:t>
            </a:r>
            <a:endParaRPr lang="en-US" altLang="zh-CN" sz="3000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撒马利亚妇人：她一定是道德败坏的人吗？</a:t>
            </a:r>
            <a:endParaRPr lang="en-US" altLang="zh-CN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真实的人生更复杂：婚姻中充满坎坷与辛酸。多次经历过失去、被拒绝或被抛弃，在社会舆论中长期承受压力</a:t>
            </a:r>
            <a:endParaRPr lang="en-US" altLang="zh-CN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耶稣跨越的三重界限：</a:t>
            </a:r>
            <a:r>
              <a:rPr lang="zh-CN" altLang="en-US" sz="24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民族的隔阂、性别的规范、道德的距离</a:t>
            </a:r>
            <a:endParaRPr lang="en-US" altLang="zh-CN" sz="2400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井旁的相遇：</a:t>
            </a:r>
            <a:r>
              <a:rPr lang="zh-CN" altLang="en-US" sz="24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这是神主动走向人的时刻</a:t>
            </a:r>
            <a:endParaRPr lang="zh-CN" altLang="en-US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14A3F56F-14C5-FEA4-3CEE-D287FD89EC74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活水涌流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86BE34B-F33E-4656-2D6B-A6E4C14E40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4598" r="10760"/>
          <a:stretch>
            <a:fillRect/>
          </a:stretch>
        </p:blipFill>
        <p:spPr>
          <a:xfrm>
            <a:off x="7048982" y="1106906"/>
            <a:ext cx="2095017" cy="575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582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62B7EC-BE91-406D-D7DB-8B856718C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8B73377F-35B4-2A32-7058-4C937CA58E55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活水涌流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F52C8E1-3824-9751-5B33-5B9A7E77A7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413" r="67312"/>
          <a:stretch>
            <a:fillRect/>
          </a:stretch>
        </p:blipFill>
        <p:spPr>
          <a:xfrm>
            <a:off x="7062838" y="1106905"/>
            <a:ext cx="2095018" cy="5753803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08C4AF43-BD10-F173-E4D9-4F6B5B0D9F12}"/>
              </a:ext>
            </a:extLst>
          </p:cNvPr>
          <p:cNvSpPr txBox="1">
            <a:spLocks/>
          </p:cNvSpPr>
          <p:nvPr/>
        </p:nvSpPr>
        <p:spPr>
          <a:xfrm>
            <a:off x="445582" y="1318437"/>
            <a:ext cx="6312058" cy="5305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场景二 从井水到活水（</a:t>
            </a:r>
            <a:r>
              <a:rPr lang="en-US" altLang="zh-CN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10-18</a:t>
            </a:r>
            <a:r>
              <a:rPr lang="zh-CN" altLang="en-US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节）</a:t>
            </a:r>
            <a:endParaRPr lang="en-US" altLang="zh-CN" sz="3000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CN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10 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耶稣回答她说：“你若知道上帝的恩赐，和对你说‘请给我水喝’的是谁，你早就会求他，他也早就会给了你活水。”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13 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耶稣回答，对她说：“凡喝这水的，还要再渴； 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14 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谁喝我所赐的水，就永远不渴。我所赐的水要在他里面成为泉源，直涌到永生。”</a:t>
            </a:r>
          </a:p>
        </p:txBody>
      </p:sp>
    </p:spTree>
    <p:extLst>
      <p:ext uri="{BB962C8B-B14F-4D97-AF65-F5344CB8AC3E}">
        <p14:creationId xmlns:p14="http://schemas.microsoft.com/office/powerpoint/2010/main" val="3407480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7703B2-EE32-F6FE-62A9-69AE423919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2045A406-E397-951F-96D3-10456642BBD6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活水涌流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FDA3253-1281-7FD4-30E2-F1573A78DB8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8413" r="67312"/>
          <a:stretch>
            <a:fillRect/>
          </a:stretch>
        </p:blipFill>
        <p:spPr>
          <a:xfrm>
            <a:off x="7062838" y="1106905"/>
            <a:ext cx="2095018" cy="5753803"/>
          </a:xfrm>
          <a:prstGeom prst="rect">
            <a:avLst/>
          </a:prstGeom>
        </p:spPr>
      </p:pic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F3E1A454-B817-E2C0-6ECD-F27E30F1E0FC}"/>
              </a:ext>
            </a:extLst>
          </p:cNvPr>
          <p:cNvSpPr txBox="1">
            <a:spLocks/>
          </p:cNvSpPr>
          <p:nvPr/>
        </p:nvSpPr>
        <p:spPr>
          <a:xfrm>
            <a:off x="445582" y="1318437"/>
            <a:ext cx="6312058" cy="530564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场景二 从井水到活水（</a:t>
            </a:r>
            <a:r>
              <a:rPr lang="en-US" altLang="zh-CN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10-18</a:t>
            </a:r>
            <a:r>
              <a:rPr lang="zh-CN" altLang="en-US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节）</a:t>
            </a:r>
            <a:endParaRPr lang="en-US" altLang="zh-CN" sz="3000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CN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耶稣说：“你说没有丈夫是对的。你已经有过五个丈夫，你现在有的并不是你的丈夫。你这话是真的。”</a:t>
            </a:r>
            <a:endParaRPr lang="en-US" altLang="zh-CN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sz="24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肯定了她的诚实，因为她没有掩饰现状，也没有虚构身份。</a:t>
            </a:r>
            <a:endParaRPr lang="en-US" altLang="zh-CN" sz="2400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sz="24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耶稣揭示更完整的事实，却没有羞辱性的评价，语气中没有讽刺，也没有定罪的宣告。</a:t>
            </a:r>
            <a:endParaRPr lang="en-US" altLang="zh-CN" sz="2400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sz="24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智慧的言语，深入灵魂的洞察。</a:t>
            </a:r>
          </a:p>
        </p:txBody>
      </p:sp>
    </p:spTree>
    <p:extLst>
      <p:ext uri="{BB962C8B-B14F-4D97-AF65-F5344CB8AC3E}">
        <p14:creationId xmlns:p14="http://schemas.microsoft.com/office/powerpoint/2010/main" val="79766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9949B4-02CC-7419-15F2-61A05BBA1E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3C4F086B-785B-6A1B-A6F1-CB0FAA163344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活水涌流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8CC2383-2260-79C4-3146-B9F8C782C09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2688" r="43485"/>
          <a:stretch>
            <a:fillRect/>
          </a:stretch>
        </p:blipFill>
        <p:spPr>
          <a:xfrm>
            <a:off x="7106856" y="1121373"/>
            <a:ext cx="2060294" cy="5764529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EFC17093-E3C9-B028-3E5A-7323E6ECEB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6510803" cy="53056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场景三</a:t>
            </a:r>
            <a:r>
              <a:rPr lang="en-US" altLang="zh-CN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 </a:t>
            </a:r>
            <a:r>
              <a:rPr lang="zh-CN" altLang="en-US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深藏心底的挣扎（</a:t>
            </a:r>
            <a:r>
              <a:rPr lang="en-US" altLang="zh-CN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19-20</a:t>
            </a:r>
            <a:r>
              <a:rPr lang="zh-CN" altLang="en-US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节）</a:t>
            </a:r>
            <a:endParaRPr lang="en-US" altLang="zh-CN" sz="3000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CN" sz="3000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敬拜：基利心山 </a:t>
            </a:r>
            <a:r>
              <a:rPr lang="en-US" altLang="zh-CN" sz="2400" dirty="0">
                <a:latin typeface="SimHei" panose="02010609060101010101" pitchFamily="49" charset="-122"/>
                <a:ea typeface="SimHei" panose="02010609060101010101" pitchFamily="49" charset="-122"/>
              </a:rPr>
              <a:t>vs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 耶路撒冷？</a:t>
            </a:r>
            <a:endParaRPr lang="en-US" altLang="zh-CN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撒马利亚妇人：她在转移话题吗？</a:t>
            </a:r>
            <a:endParaRPr lang="en-US" altLang="zh-CN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真实的需要：她曾经也希望在宗教中得到救赎，也努力想要得到神的安慰、拯救。</a:t>
            </a:r>
            <a:endParaRPr lang="en-US" altLang="zh-CN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algn="just">
              <a:lnSpc>
                <a:spcPct val="100000"/>
              </a:lnSpc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深藏的疑问：</a:t>
            </a:r>
            <a:r>
              <a:rPr lang="zh-CN" altLang="en-US" sz="24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到底在哪里，才能得见真神？</a:t>
            </a:r>
          </a:p>
        </p:txBody>
      </p:sp>
    </p:spTree>
    <p:extLst>
      <p:ext uri="{BB962C8B-B14F-4D97-AF65-F5344CB8AC3E}">
        <p14:creationId xmlns:p14="http://schemas.microsoft.com/office/powerpoint/2010/main" val="11028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09F024-C16E-A71A-C4A2-D4E97480DE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B5BA674A-280A-D3A9-0230-2CE0FFB3B9B7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活水涌流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65958171-48C4-6F47-EE67-87E7B40792A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366" r="20551"/>
          <a:stretch>
            <a:fillRect/>
          </a:stretch>
        </p:blipFill>
        <p:spPr>
          <a:xfrm>
            <a:off x="7164729" y="1108094"/>
            <a:ext cx="1990846" cy="5749906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41CC4784-C596-027B-7923-900D94E8DA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1" y="1318437"/>
            <a:ext cx="6452929" cy="53056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场景四 真正的敬拜（</a:t>
            </a:r>
            <a:r>
              <a:rPr lang="en-US" altLang="zh-CN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21-26</a:t>
            </a:r>
            <a:r>
              <a:rPr lang="zh-CN" altLang="en-US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节）</a:t>
            </a:r>
            <a:endParaRPr lang="en-US" altLang="zh-CN" sz="3000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2400" b="1" dirty="0">
                <a:latin typeface="SimHei" panose="02010609060101010101" pitchFamily="49" charset="-122"/>
                <a:ea typeface="SimHei" panose="02010609060101010101" pitchFamily="49" charset="-122"/>
              </a:rPr>
              <a:t>23</a:t>
            </a:r>
            <a:r>
              <a:rPr lang="zh-CN" altLang="en-US" sz="2400" b="1" dirty="0">
                <a:latin typeface="SimHei" panose="02010609060101010101" pitchFamily="49" charset="-122"/>
                <a:ea typeface="SimHei" panose="02010609060101010101" pitchFamily="49" charset="-122"/>
              </a:rPr>
              <a:t> 时候将到，现在就是了，那真正敬拜父的，要用心灵和诚实敬拜他，因为父要这样的人敬拜他。</a:t>
            </a:r>
            <a:endParaRPr lang="en-US" altLang="zh-CN" sz="24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CN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24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“心灵”：灵 </a:t>
            </a:r>
            <a:r>
              <a:rPr lang="de-DE" altLang="zh-CN" sz="2400" dirty="0" err="1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spirit</a:t>
            </a:r>
            <a:r>
              <a:rPr lang="de-DE" altLang="zh-CN" sz="24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/Geist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24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圣灵的工作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：敬拜是从灵里面开始，在圣灵的光照下进行，是人被神的灵感召之后的回应。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24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内心的真诚</a:t>
            </a: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：敬拜也必须发自内心，是心灵深处对神救恩的爱的感激和回应，敬拜中神和人的关系：真诚与爱</a:t>
            </a:r>
          </a:p>
        </p:txBody>
      </p:sp>
    </p:spTree>
    <p:extLst>
      <p:ext uri="{BB962C8B-B14F-4D97-AF65-F5344CB8AC3E}">
        <p14:creationId xmlns:p14="http://schemas.microsoft.com/office/powerpoint/2010/main" val="2952541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2F6F9C-2CFF-55A2-F600-773F2F9907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D3B1BE13-5991-6651-8A6F-73B849CAD0A3}"/>
              </a:ext>
            </a:extLst>
          </p:cNvPr>
          <p:cNvSpPr txBox="1">
            <a:spLocks/>
          </p:cNvSpPr>
          <p:nvPr/>
        </p:nvSpPr>
        <p:spPr bwMode="auto">
          <a:xfrm>
            <a:off x="1046747" y="0"/>
            <a:ext cx="8097253" cy="1106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defRPr sz="4200">
                <a:solidFill>
                  <a:schemeClr val="tx1"/>
                </a:solidFill>
                <a:latin typeface="SimHei" panose="02010609060101010101" pitchFamily="49" charset="-122"/>
                <a:ea typeface="SimHei" panose="02010609060101010101" pitchFamily="49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SimSun" panose="02010600030101010101" pitchFamily="2" charset="-122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讲</a:t>
            </a:r>
            <a:r>
              <a:rPr lang="zh-CN" altLang="en-US" b="0" dirty="0">
                <a:solidFill>
                  <a:schemeClr val="accent5">
                    <a:lumMod val="75000"/>
                  </a:schemeClr>
                </a:solidFill>
              </a:rPr>
              <a:t>道：</a:t>
            </a:r>
            <a:r>
              <a:rPr lang="zh-CN" altLang="en-US" dirty="0">
                <a:solidFill>
                  <a:schemeClr val="accent5">
                    <a:lumMod val="75000"/>
                  </a:schemeClr>
                </a:solidFill>
              </a:rPr>
              <a:t>活水涌流</a:t>
            </a:r>
            <a:endParaRPr lang="zh-CN" altLang="en-US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CE19D0A-F3D6-55DD-37EE-1B603541D93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6366" r="20551"/>
          <a:stretch>
            <a:fillRect/>
          </a:stretch>
        </p:blipFill>
        <p:spPr>
          <a:xfrm>
            <a:off x="7164729" y="1108094"/>
            <a:ext cx="1990846" cy="5749906"/>
          </a:xfrm>
          <a:prstGeom prst="rect">
            <a:avLst/>
          </a:prstGeom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554DB035-DCFB-233B-4492-84740B873E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5582" y="1318437"/>
            <a:ext cx="6453982" cy="5305647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buNone/>
            </a:pPr>
            <a:r>
              <a:rPr lang="zh-CN" altLang="en-US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场景四 真正的敬拜（</a:t>
            </a:r>
            <a:r>
              <a:rPr lang="en-US" altLang="zh-CN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21-26</a:t>
            </a:r>
            <a:r>
              <a:rPr lang="zh-CN" altLang="en-US" sz="30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节）</a:t>
            </a:r>
            <a:endParaRPr lang="en-US" altLang="zh-CN" sz="3000" dirty="0">
              <a:solidFill>
                <a:srgbClr val="2E75B6"/>
              </a:solidFill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en-US" altLang="zh-CN" sz="2400" b="1" dirty="0">
                <a:latin typeface="SimHei" panose="02010609060101010101" pitchFamily="49" charset="-122"/>
                <a:ea typeface="SimHei" panose="02010609060101010101" pitchFamily="49" charset="-122"/>
              </a:rPr>
              <a:t>23</a:t>
            </a:r>
            <a:r>
              <a:rPr lang="zh-CN" altLang="en-US" sz="2400" b="1" dirty="0">
                <a:latin typeface="SimHei" panose="02010609060101010101" pitchFamily="49" charset="-122"/>
                <a:ea typeface="SimHei" panose="02010609060101010101" pitchFamily="49" charset="-122"/>
              </a:rPr>
              <a:t> 时候将到，现在就是了，那真正敬拜父的，要用心灵和诚实敬拜他，因为父要这样的人敬拜他。</a:t>
            </a:r>
            <a:endParaRPr lang="en-US" altLang="zh-CN" sz="2400" b="1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endParaRPr lang="en-US" altLang="zh-CN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24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“诚实”：真理 </a:t>
            </a:r>
            <a:r>
              <a:rPr lang="de-DE" altLang="zh-CN" sz="2400" dirty="0" err="1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truth</a:t>
            </a:r>
            <a:r>
              <a:rPr lang="de-DE" altLang="zh-CN" sz="24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/Wahrheit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24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耶稣说：我就是道路、真理、生命。（约</a:t>
            </a:r>
            <a:r>
              <a:rPr lang="en-US" altLang="zh-CN" sz="24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14:6</a:t>
            </a:r>
            <a:r>
              <a:rPr lang="zh-CN" altLang="en-US" sz="2400" dirty="0">
                <a:solidFill>
                  <a:srgbClr val="2E75B6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）</a:t>
            </a:r>
          </a:p>
          <a:p>
            <a:pPr marL="0" indent="0" algn="just">
              <a:lnSpc>
                <a:spcPct val="100000"/>
              </a:lnSpc>
              <a:buNone/>
            </a:pPr>
            <a:r>
              <a:rPr lang="zh-CN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真理：神借着耶稣基督传达的真道。真正的敬拜不在于敬拜发生的地点。人唯有借着基督这位中保，才能随时随地来到天父面前，敬拜才可能发生。</a:t>
            </a:r>
          </a:p>
        </p:txBody>
      </p:sp>
    </p:spTree>
    <p:extLst>
      <p:ext uri="{BB962C8B-B14F-4D97-AF65-F5344CB8AC3E}">
        <p14:creationId xmlns:p14="http://schemas.microsoft.com/office/powerpoint/2010/main" val="25845792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2959</Words>
  <Application>Microsoft Office PowerPoint</Application>
  <PresentationFormat>Bildschirmpräsentation (4:3)</PresentationFormat>
  <Paragraphs>161</Paragraphs>
  <Slides>21</Slides>
  <Notes>21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5" baseType="lpstr">
      <vt:lpstr>等线</vt:lpstr>
      <vt:lpstr>SimHei</vt:lpstr>
      <vt:lpstr>Arial</vt:lpstr>
      <vt:lpstr>Office 主题​​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siqi D</dc:creator>
  <cp:lastModifiedBy>Dongdong Hu</cp:lastModifiedBy>
  <cp:revision>1225</cp:revision>
  <dcterms:created xsi:type="dcterms:W3CDTF">2023-03-17T14:22:59Z</dcterms:created>
  <dcterms:modified xsi:type="dcterms:W3CDTF">2026-03-30T02:28:39Z</dcterms:modified>
</cp:coreProperties>
</file>