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14" r:id="rId2"/>
    <p:sldId id="263" r:id="rId3"/>
    <p:sldId id="256" r:id="rId4"/>
    <p:sldId id="270" r:id="rId5"/>
    <p:sldId id="257" r:id="rId6"/>
    <p:sldId id="22477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7" autoAdjust="0"/>
    <p:restoredTop sz="90489" autoAdjust="0"/>
  </p:normalViewPr>
  <p:slideViewPr>
    <p:cSldViewPr snapToGrid="0">
      <p:cViewPr varScale="1">
        <p:scale>
          <a:sx n="146" d="100"/>
          <a:sy n="146" d="100"/>
        </p:scale>
        <p:origin x="21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0E466-3A91-759A-6CEA-D2A7ADBD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F3C9DB1-58AF-CF90-7749-40FF3A440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A1D746-AD1A-72D9-9ACE-E379B682A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AE5004-5C54-B799-76AE-CC7D54732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35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1C9D6-4FFD-499C-5FC1-3816DED9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56078FC-02BB-D670-855F-20719B9781C9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808C138C-20A6-B11F-AB4D-AD11D365275B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不可少的只有一件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21269ED-C7CA-B8A5-720E-BC384B858F6D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</a:t>
            </a:r>
            <a:r>
              <a:rPr lang="zh-CN" altLang="en-US" sz="3200" dirty="0">
                <a:solidFill>
                  <a:prstClr val="black"/>
                </a:solidFill>
              </a:rPr>
              <a:t>李庆宏 </a:t>
            </a:r>
            <a:r>
              <a:rPr lang="zh-CN" altLang="de-CN" sz="3200" dirty="0">
                <a:solidFill>
                  <a:prstClr val="black"/>
                </a:solidFill>
              </a:rPr>
              <a:t>传道</a:t>
            </a:r>
            <a:endParaRPr lang="en-US" altLang="zh-CN" sz="3200" dirty="0">
              <a:solidFill>
                <a:prstClr val="black"/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</a:t>
            </a:r>
            <a:r>
              <a:rPr lang="zh-CN" altLang="de-CN" sz="3200" dirty="0">
                <a:solidFill>
                  <a:prstClr val="black"/>
                </a:solidFill>
              </a:rPr>
              <a:t>路加福音</a:t>
            </a:r>
            <a:r>
              <a:rPr lang="zh-CN" altLang="en-US" sz="3200" dirty="0">
                <a:solidFill>
                  <a:prstClr val="black"/>
                </a:solidFill>
              </a:rPr>
              <a:t> </a:t>
            </a:r>
            <a:r>
              <a:rPr lang="en-US" altLang="zh-CN" sz="3200" dirty="0">
                <a:solidFill>
                  <a:prstClr val="black"/>
                </a:solidFill>
              </a:rPr>
              <a:t>10:38-42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979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8C6EC-8BA9-2C3B-33C8-A12B9A7E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number1">
            <a:extLst>
              <a:ext uri="{FF2B5EF4-FFF2-40B4-BE49-F238E27FC236}">
                <a16:creationId xmlns:a16="http://schemas.microsoft.com/office/drawing/2014/main" id="{B798E689-0BB7-9E92-F845-8C81F782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66" y="2704624"/>
            <a:ext cx="1846898" cy="2987516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BB6062A2-13AD-8C82-14EB-EB669034D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14" y="1135880"/>
            <a:ext cx="7886700" cy="1325563"/>
          </a:xfrm>
        </p:spPr>
        <p:txBody>
          <a:bodyPr/>
          <a:lstStyle/>
          <a:p>
            <a:r>
              <a:rPr lang="zh-TW" altLang="en-US" sz="405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不可少的只有一件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58872FF-B3CF-6EFC-E342-D85CC60B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2255044"/>
            <a:ext cx="2531745" cy="122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300" b="1"/>
              <a:t>路加福音</a:t>
            </a:r>
            <a:r>
              <a:rPr lang="en-US" altLang="zh-TW" sz="3300" b="1"/>
              <a:t>10:38-42</a:t>
            </a:r>
          </a:p>
        </p:txBody>
      </p:sp>
      <p:pic>
        <p:nvPicPr>
          <p:cNvPr id="6" name="圖片 5" descr="51WFY6TN1BL">
            <a:extLst>
              <a:ext uri="{FF2B5EF4-FFF2-40B4-BE49-F238E27FC236}">
                <a16:creationId xmlns:a16="http://schemas.microsoft.com/office/drawing/2014/main" id="{6719C787-AA3B-B2CD-4E8A-2F0516B6CF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01" b="10262"/>
          <a:stretch>
            <a:fillRect/>
          </a:stretch>
        </p:blipFill>
        <p:spPr>
          <a:xfrm>
            <a:off x="5030629" y="1249204"/>
            <a:ext cx="3832384" cy="44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4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C412B-EFAD-8A9D-2B7D-4094210E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0DD74F7-F945-EBED-CF2D-6B93ACF68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774" y="1468279"/>
            <a:ext cx="8191500" cy="43010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他们继续前行，耶稣进了一个村庄。有一</a:t>
            </a:r>
          </a:p>
          <a:p>
            <a:pPr marL="0" indent="0"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个女人，名叫马大，接他到自己家里。她有</a:t>
            </a:r>
          </a:p>
          <a:p>
            <a:pPr marL="0" indent="0"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一个妹妹，名叫马利亚，在主的脚前坐着听</a:t>
            </a:r>
          </a:p>
          <a:p>
            <a:pPr marL="0" indent="0"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他的道。马大伺候的事多，心里忙乱，进</a:t>
            </a:r>
          </a:p>
          <a:p>
            <a:pPr marL="0" indent="0"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前来，说：「主啊，我的妹妹留下我一个人</a:t>
            </a:r>
          </a:p>
          <a:p>
            <a:pPr marL="0" indent="0"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伺候，你不在意吗？请吩咐她来帮助我。」</a:t>
            </a:r>
          </a:p>
          <a:p>
            <a:pPr marL="0" indent="0">
              <a:buNone/>
            </a:pPr>
            <a:r>
              <a:rPr lang="en-US" altLang="zh-TW" sz="3300" b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sym typeface="+mn-ea"/>
              </a:rPr>
              <a:t>(</a:t>
            </a:r>
            <a:r>
              <a:rPr lang="zh-TW" altLang="en-US" sz="3300" b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sym typeface="+mn-ea"/>
              </a:rPr>
              <a:t>路加福音</a:t>
            </a:r>
            <a:r>
              <a:rPr lang="en-US" altLang="zh-TW" sz="3300" b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sym typeface="+mn-ea"/>
              </a:rPr>
              <a:t>10:38-40)</a:t>
            </a:r>
            <a:endParaRPr lang="en-US" altLang="zh-TW" sz="3300" b="1">
              <a:solidFill>
                <a:srgbClr val="FF0000"/>
              </a:solidFill>
              <a:latin typeface="新細明體" panose="02020500000000000000" charset="-120"/>
              <a:ea typeface="新細明體" panose="02020500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607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FB15-E5EB-3AF2-ED38-B2B25ECF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498E64AD-4688-9C37-657B-EEB9474C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7" y="1497807"/>
            <a:ext cx="8244364" cy="34971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主回答说：「马大！马大！你为许多的事操心烦恼，但是不可少的只有一件；马利亚已经选择了那上好的福分，是没有人能从她夺去的。」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zh-TW" sz="3300" b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sym typeface="+mn-ea"/>
              </a:rPr>
              <a:t>(</a:t>
            </a:r>
            <a:r>
              <a:rPr lang="zh-TW" altLang="en-US" sz="3300" b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sym typeface="+mn-ea"/>
              </a:rPr>
              <a:t>路加福音</a:t>
            </a:r>
            <a:r>
              <a:rPr lang="en-US" altLang="zh-TW" sz="3300" b="1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  <a:sym typeface="+mn-ea"/>
              </a:rPr>
              <a:t>10:41-42)</a:t>
            </a:r>
            <a:endParaRPr lang="en-US" altLang="zh-TW" sz="3300" b="1">
              <a:solidFill>
                <a:srgbClr val="FF0000"/>
              </a:solidFill>
              <a:latin typeface="新細明體" panose="02020500000000000000" charset="-120"/>
              <a:ea typeface="新細明體" panose="02020500000000000000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B6AD645-BE73-CA88-2FF3-65D3347A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3246359"/>
            <a:ext cx="2983230" cy="298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56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07638-B107-E3D0-0B6D-CEF69D463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8B7FF7-B057-F4C6-A1C2-060501B7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37" y="1267898"/>
            <a:ext cx="7886700" cy="994172"/>
          </a:xfrm>
        </p:spPr>
        <p:txBody>
          <a:bodyPr>
            <a:normAutofit/>
          </a:bodyPr>
          <a:lstStyle/>
          <a:p>
            <a:r>
              <a:rPr lang="zh-TW" altLang="en-US" sz="405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人物：耶稣、马大、马利亚</a:t>
            </a:r>
          </a:p>
        </p:txBody>
      </p:sp>
      <p:pic>
        <p:nvPicPr>
          <p:cNvPr id="4" name="圖片 3" descr="20041209b">
            <a:extLst>
              <a:ext uri="{FF2B5EF4-FFF2-40B4-BE49-F238E27FC236}">
                <a16:creationId xmlns:a16="http://schemas.microsoft.com/office/drawing/2014/main" id="{DA53CCCA-E1ED-FA4F-3316-215CA8F30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38" t="14156"/>
          <a:stretch>
            <a:fillRect/>
          </a:stretch>
        </p:blipFill>
        <p:spPr>
          <a:xfrm>
            <a:off x="4538187" y="2780824"/>
            <a:ext cx="4464844" cy="3068955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59A530-1E7F-CED2-BFDC-A42A8C1B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8881"/>
            <a:ext cx="5116830" cy="2677001"/>
          </a:xfrm>
        </p:spPr>
        <p:txBody>
          <a:bodyPr>
            <a:normAutofit/>
          </a:bodyPr>
          <a:lstStyle/>
          <a:p>
            <a:pPr>
              <a:lnSpc>
                <a:spcPts val="3435"/>
              </a:lnSpc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接待耶稣，不同表达</a:t>
            </a:r>
          </a:p>
          <a:p>
            <a:pPr>
              <a:lnSpc>
                <a:spcPts val="3435"/>
              </a:lnSpc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失控情绪，尴尬场面</a:t>
            </a:r>
          </a:p>
          <a:p>
            <a:pPr>
              <a:lnSpc>
                <a:spcPts val="3435"/>
              </a:lnSpc>
            </a:pPr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耶稣回应，开放结局</a:t>
            </a:r>
          </a:p>
          <a:p>
            <a:endParaRPr lang="zh-TW" altLang="en-US" sz="330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147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21E80-4A6D-1994-A7B6-A3FDF7A8C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E9CD80-F3D5-38DA-B972-6775ABC1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1632"/>
            <a:ext cx="7886700" cy="1325563"/>
          </a:xfrm>
        </p:spPr>
        <p:txBody>
          <a:bodyPr/>
          <a:lstStyle/>
          <a:p>
            <a:r>
              <a:rPr lang="zh-TW" altLang="en-US" sz="405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马大还是马利亚？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8AAD5D-9EA7-E3AC-AC57-E85DCC1B3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315051"/>
            <a:ext cx="4652963" cy="2322195"/>
          </a:xfrm>
        </p:spPr>
        <p:txBody>
          <a:bodyPr/>
          <a:lstStyle/>
          <a:p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简化形象：选择与典型</a:t>
            </a:r>
          </a:p>
          <a:p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刻板论定：标准与路线</a:t>
            </a:r>
          </a:p>
          <a:p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情境思考：形式与心态</a:t>
            </a:r>
          </a:p>
        </p:txBody>
      </p:sp>
      <p:pic>
        <p:nvPicPr>
          <p:cNvPr id="4" name="圖片 3" descr="07-17">
            <a:extLst>
              <a:ext uri="{FF2B5EF4-FFF2-40B4-BE49-F238E27FC236}">
                <a16:creationId xmlns:a16="http://schemas.microsoft.com/office/drawing/2014/main" id="{75A35A29-1CC3-DC1E-C843-068B254FC5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139"/>
          <a:stretch>
            <a:fillRect/>
          </a:stretch>
        </p:blipFill>
        <p:spPr>
          <a:xfrm>
            <a:off x="5137310" y="4171599"/>
            <a:ext cx="3833336" cy="2235041"/>
          </a:xfrm>
          <a:prstGeom prst="rect">
            <a:avLst/>
          </a:prstGeom>
        </p:spPr>
      </p:pic>
      <p:pic>
        <p:nvPicPr>
          <p:cNvPr id="5" name="圖片 4" descr="choices">
            <a:extLst>
              <a:ext uri="{FF2B5EF4-FFF2-40B4-BE49-F238E27FC236}">
                <a16:creationId xmlns:a16="http://schemas.microsoft.com/office/drawing/2014/main" id="{2299EDF1-CFEC-3589-E2A1-FE0D53C6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988" y="1283962"/>
            <a:ext cx="3639979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6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C690B-E5B8-D701-F847-6BAADDC52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57774-CC8A-52D7-650B-96E0782A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4653"/>
            <a:ext cx="7886700" cy="1325563"/>
          </a:xfrm>
        </p:spPr>
        <p:txBody>
          <a:bodyPr/>
          <a:lstStyle/>
          <a:p>
            <a:r>
              <a:rPr lang="zh-TW" altLang="en-US" sz="405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许多事还是一件事？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095E3D-FB20-F9D5-4E1E-DB69D2A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4234339" cy="3263741"/>
          </a:xfrm>
        </p:spPr>
        <p:txBody>
          <a:bodyPr/>
          <a:lstStyle/>
          <a:p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操心烦恼，许的多事</a:t>
            </a:r>
          </a:p>
          <a:p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不可少的，只有一件</a:t>
            </a:r>
          </a:p>
          <a:p>
            <a:r>
              <a:rPr lang="zh-TW" altLang="en-US" sz="3300" b="1">
                <a:latin typeface="標楷體" panose="03000509000000000000" charset="-120"/>
                <a:ea typeface="標楷體" panose="03000509000000000000" charset="-120"/>
              </a:rPr>
              <a:t>上好福份，不能夺去</a:t>
            </a:r>
          </a:p>
        </p:txBody>
      </p:sp>
      <p:pic>
        <p:nvPicPr>
          <p:cNvPr id="5" name="圖片 4" descr="Luke-1041–42-widescreen">
            <a:extLst>
              <a:ext uri="{FF2B5EF4-FFF2-40B4-BE49-F238E27FC236}">
                <a16:creationId xmlns:a16="http://schemas.microsoft.com/office/drawing/2014/main" id="{C726D390-DC42-3856-EB45-CD2E36339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989" y="2113121"/>
            <a:ext cx="4121944" cy="26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38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8B799-E4A3-F78F-7F71-6972626EF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3C8184-0F91-4BE2-B64A-4BA55D0C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4184"/>
            <a:ext cx="7886700" cy="1325563"/>
          </a:xfrm>
        </p:spPr>
        <p:txBody>
          <a:bodyPr/>
          <a:lstStyle/>
          <a:p>
            <a:r>
              <a:rPr lang="zh-TW" altLang="en-US" sz="405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动起来还是静下来？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31892F-E899-A87C-153E-ACE949936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2670"/>
            <a:ext cx="6898958" cy="1954054"/>
          </a:xfrm>
        </p:spPr>
        <p:txBody>
          <a:bodyPr>
            <a:noAutofit/>
          </a:bodyPr>
          <a:lstStyle/>
          <a:p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差遣七十，爱邻之道</a:t>
            </a:r>
            <a:r>
              <a:rPr lang="en-US" altLang="zh-TW" sz="3000" b="1" dirty="0">
                <a:latin typeface="標楷體" panose="03000509000000000000" charset="-120"/>
                <a:ea typeface="標楷體" panose="03000509000000000000" charset="-120"/>
                <a:sym typeface="+mn-ea"/>
              </a:rPr>
              <a:t>(10:1-37)</a:t>
            </a:r>
          </a:p>
          <a:p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服事回应，敬听主前</a:t>
            </a:r>
            <a:r>
              <a:rPr lang="en-US" altLang="zh-TW" sz="3000" b="1" dirty="0">
                <a:latin typeface="標楷體" panose="03000509000000000000" charset="-120"/>
                <a:ea typeface="標楷體" panose="03000509000000000000" charset="-120"/>
              </a:rPr>
              <a:t>(10:38-42)</a:t>
            </a:r>
          </a:p>
          <a:p>
            <a:pPr marL="0" indent="0">
              <a:buNone/>
            </a:pPr>
            <a:r>
              <a:rPr lang="en-US" altLang="zh-TW" sz="3300" b="1" dirty="0">
                <a:latin typeface="標楷體" panose="03000509000000000000" charset="-120"/>
                <a:ea typeface="標楷體" panose="03000509000000000000" charset="-120"/>
              </a:rPr>
              <a:t>   </a:t>
            </a:r>
            <a:r>
              <a:rPr lang="zh-TW" altLang="en-US" sz="330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有动有静，各按其时</a:t>
            </a:r>
          </a:p>
        </p:txBody>
      </p:sp>
      <p:pic>
        <p:nvPicPr>
          <p:cNvPr id="6" name="圖片 5" descr="1687766485684">
            <a:extLst>
              <a:ext uri="{FF2B5EF4-FFF2-40B4-BE49-F238E27FC236}">
                <a16:creationId xmlns:a16="http://schemas.microsoft.com/office/drawing/2014/main" id="{0DFE2019-2636-3239-938B-2BA0F631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06" y="3688556"/>
            <a:ext cx="3358515" cy="1888808"/>
          </a:xfrm>
          <a:prstGeom prst="rect">
            <a:avLst/>
          </a:prstGeom>
        </p:spPr>
      </p:pic>
      <p:pic>
        <p:nvPicPr>
          <p:cNvPr id="7" name="圖片 6" descr="images 001">
            <a:extLst>
              <a:ext uri="{FF2B5EF4-FFF2-40B4-BE49-F238E27FC236}">
                <a16:creationId xmlns:a16="http://schemas.microsoft.com/office/drawing/2014/main" id="{3315D6C1-2A77-67CD-5B34-569DE198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33" r="15002"/>
          <a:stretch>
            <a:fillRect/>
          </a:stretch>
        </p:blipFill>
        <p:spPr>
          <a:xfrm>
            <a:off x="6554152" y="1286589"/>
            <a:ext cx="2455069" cy="205216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D313E98-75BA-2437-1966-7152FA420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69" y="4266724"/>
            <a:ext cx="4381976" cy="1566863"/>
          </a:xfrm>
          <a:prstGeom prst="rect">
            <a:avLst/>
          </a:prstGeom>
        </p:spPr>
      </p:pic>
      <p:sp>
        <p:nvSpPr>
          <p:cNvPr id="5" name="燕尾形 4">
            <a:extLst>
              <a:ext uri="{FF2B5EF4-FFF2-40B4-BE49-F238E27FC236}">
                <a16:creationId xmlns:a16="http://schemas.microsoft.com/office/drawing/2014/main" id="{CB4ECC6D-D9B1-D7B9-C0D6-82EE2133AB62}"/>
              </a:ext>
            </a:extLst>
          </p:cNvPr>
          <p:cNvSpPr/>
          <p:nvPr/>
        </p:nvSpPr>
        <p:spPr>
          <a:xfrm>
            <a:off x="400764" y="3506391"/>
            <a:ext cx="455771" cy="364331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</p:spTree>
    <p:extLst>
      <p:ext uri="{BB962C8B-B14F-4D97-AF65-F5344CB8AC3E}">
        <p14:creationId xmlns:p14="http://schemas.microsoft.com/office/powerpoint/2010/main" val="343544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B333D-692C-AF3F-45AB-4225893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37D52B-A3D9-3DF4-42EC-90E2BF96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242677"/>
            <a:ext cx="5572125" cy="994410"/>
          </a:xfrm>
        </p:spPr>
        <p:txBody>
          <a:bodyPr/>
          <a:lstStyle/>
          <a:p>
            <a:r>
              <a:rPr lang="zh-TW" altLang="en-US" sz="4050" b="1" dirty="0">
                <a:solidFill>
                  <a:srgbClr val="FF0000"/>
                </a:solidFill>
                <a:latin typeface="標楷體" panose="03000509000000000000" charset="-120"/>
                <a:ea typeface="標楷體" panose="03000509000000000000" charset="-120"/>
              </a:rPr>
              <a:t>不可少的只有一件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D5DC77-9320-0448-13E9-850C9C3B6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704976"/>
            <a:ext cx="6859905" cy="410765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zh-TW" altLang="en-US" sz="2850" b="1" dirty="0">
              <a:latin typeface="標楷體" panose="03000509000000000000" charset="-120"/>
              <a:ea typeface="標楷體" panose="03000509000000000000" charset="-120"/>
            </a:endParaRPr>
          </a:p>
          <a:p>
            <a:pPr fontAlgn="auto">
              <a:lnSpc>
                <a:spcPct val="100000"/>
              </a:lnSpc>
            </a:pPr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你正为着什么事情操心烦恼？这些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 事如何回归到「一」的信仰核心上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 ，与主连结，调整心态？</a:t>
            </a:r>
          </a:p>
          <a:p>
            <a:pPr marL="0" indent="0">
              <a:lnSpc>
                <a:spcPct val="100000"/>
              </a:lnSpc>
              <a:buNone/>
            </a:pPr>
            <a:endParaRPr lang="zh-TW" altLang="en-US" b="1" dirty="0">
              <a:latin typeface="標楷體" panose="03000509000000000000" charset="-120"/>
              <a:ea typeface="標楷體" panose="03000509000000000000" charset="-120"/>
            </a:endParaRPr>
          </a:p>
          <a:p>
            <a:pPr fontAlgn="auto">
              <a:lnSpc>
                <a:spcPct val="100000"/>
              </a:lnSpc>
            </a:pPr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在或动或静的服事中，你怎样保持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3300" b="1" dirty="0">
                <a:latin typeface="標楷體" panose="03000509000000000000" charset="-120"/>
                <a:ea typeface="標楷體" panose="03000509000000000000" charset="-120"/>
              </a:rPr>
              <a:t> 外在形式与内在心态的纯正一致？</a:t>
            </a:r>
          </a:p>
        </p:txBody>
      </p:sp>
      <p:pic>
        <p:nvPicPr>
          <p:cNvPr id="5" name="圖片 4" descr="maxresdefault">
            <a:extLst>
              <a:ext uri="{FF2B5EF4-FFF2-40B4-BE49-F238E27FC236}">
                <a16:creationId xmlns:a16="http://schemas.microsoft.com/office/drawing/2014/main" id="{6CFDA590-C385-5FF3-222C-021E8846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88" t="7361" r="32115" b="5569"/>
          <a:stretch>
            <a:fillRect/>
          </a:stretch>
        </p:blipFill>
        <p:spPr>
          <a:xfrm>
            <a:off x="7068265" y="3843339"/>
            <a:ext cx="1852136" cy="2428399"/>
          </a:xfrm>
          <a:prstGeom prst="rect">
            <a:avLst/>
          </a:prstGeom>
        </p:spPr>
      </p:pic>
      <p:pic>
        <p:nvPicPr>
          <p:cNvPr id="6" name="圖片 5" descr="luke-10">
            <a:extLst>
              <a:ext uri="{FF2B5EF4-FFF2-40B4-BE49-F238E27FC236}">
                <a16:creationId xmlns:a16="http://schemas.microsoft.com/office/drawing/2014/main" id="{767FBED0-F2A8-D646-7CA1-57ACFA4A4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74" y="1306650"/>
            <a:ext cx="1778318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Bildschirmpräsentation 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等线</vt:lpstr>
      <vt:lpstr>標楷體</vt:lpstr>
      <vt:lpstr>新細明體</vt:lpstr>
      <vt:lpstr>Arial</vt:lpstr>
      <vt:lpstr>Office 主题​​</vt:lpstr>
      <vt:lpstr>PowerPoint-Präsentation</vt:lpstr>
      <vt:lpstr>不可少的只有一件</vt:lpstr>
      <vt:lpstr>PowerPoint-Präsentation</vt:lpstr>
      <vt:lpstr>PowerPoint-Präsentation</vt:lpstr>
      <vt:lpstr>人物：耶稣、马大、马利亚</vt:lpstr>
      <vt:lpstr>马大还是马利亚？</vt:lpstr>
      <vt:lpstr>许多事还是一件事？</vt:lpstr>
      <vt:lpstr>动起来还是静下来？</vt:lpstr>
      <vt:lpstr>不可少的只有一件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1260</cp:revision>
  <dcterms:created xsi:type="dcterms:W3CDTF">2023-03-17T14:22:59Z</dcterms:created>
  <dcterms:modified xsi:type="dcterms:W3CDTF">2026-03-30T02:29:34Z</dcterms:modified>
</cp:coreProperties>
</file>