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2572" r:id="rId2"/>
    <p:sldId id="257" r:id="rId3"/>
    <p:sldId id="22573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97" autoAdjust="0"/>
    <p:restoredTop sz="90580" autoAdjust="0"/>
  </p:normalViewPr>
  <p:slideViewPr>
    <p:cSldViewPr snapToGrid="0">
      <p:cViewPr varScale="1">
        <p:scale>
          <a:sx n="143" d="100"/>
          <a:sy n="143" d="100"/>
        </p:scale>
        <p:origin x="22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2026/3/30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2026/3/30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2026/3/30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2026/3/30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450926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838379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2026/3/30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2026/3/30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2026/3/30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2026/3/30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2026/3/30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2026/3/30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2026/3/30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2026/3/30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2026/3/30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t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94734-5881-A7E4-3131-DEC7200AE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" descr="Image">
            <a:extLst>
              <a:ext uri="{FF2B5EF4-FFF2-40B4-BE49-F238E27FC236}">
                <a16:creationId xmlns:a16="http://schemas.microsoft.com/office/drawing/2014/main" id="{31ABD2F3-CCD3-E6CC-952A-2BEB07EE5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18" y="525609"/>
            <a:ext cx="5806783" cy="5806783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讲题…">
            <a:extLst>
              <a:ext uri="{FF2B5EF4-FFF2-40B4-BE49-F238E27FC236}">
                <a16:creationId xmlns:a16="http://schemas.microsoft.com/office/drawing/2014/main" id="{B1A4C697-64D3-C496-0A19-BC41227C02E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95979" y="2059396"/>
            <a:ext cx="7358063" cy="243452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77890">
              <a:defRPr sz="9476">
                <a:latin typeface="PingFang TC Semibold"/>
                <a:ea typeface="PingFang TC Semibold"/>
                <a:cs typeface="PingFang TC Semibold"/>
                <a:sym typeface="PingFang TC Semibold"/>
              </a:defRPr>
            </a:pPr>
            <a:r>
              <a:t>讲题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377890">
              <a:defRPr sz="9476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耶稣的心为心</a:t>
            </a:r>
          </a:p>
        </p:txBody>
      </p:sp>
      <p:sp>
        <p:nvSpPr>
          <p:cNvPr id="139" name="讲员…">
            <a:extLst>
              <a:ext uri="{FF2B5EF4-FFF2-40B4-BE49-F238E27FC236}">
                <a16:creationId xmlns:a16="http://schemas.microsoft.com/office/drawing/2014/main" id="{12079CB3-830E-6D82-13FE-F57F2A743E7C}"/>
              </a:ext>
            </a:extLst>
          </p:cNvPr>
          <p:cNvSpPr txBox="1">
            <a:spLocks noGrp="1"/>
          </p:cNvSpPr>
          <p:nvPr>
            <p:ph type="subTitle" sz="quarter" idx="1"/>
          </p:nvPr>
        </p:nvSpPr>
        <p:spPr>
          <a:xfrm>
            <a:off x="1955911" y="4969899"/>
            <a:ext cx="1303803" cy="568969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defTabSz="221806">
              <a:defRPr sz="1998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讲员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221806">
              <a:defRPr sz="1998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陈梁兆琪</a:t>
            </a:r>
          </a:p>
        </p:txBody>
      </p:sp>
    </p:spTree>
    <p:extLst>
      <p:ext uri="{BB962C8B-B14F-4D97-AF65-F5344CB8AC3E}">
        <p14:creationId xmlns:p14="http://schemas.microsoft.com/office/powerpoint/2010/main" val="352531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2A6A5-FDBD-F835-ECEA-D79779045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4. 神对人虚己的爱">
            <a:extLst>
              <a:ext uri="{FF2B5EF4-FFF2-40B4-BE49-F238E27FC236}">
                <a16:creationId xmlns:a16="http://schemas.microsoft.com/office/drawing/2014/main" id="{953FE1EB-3E6A-71FC-29D5-C06FABC1C5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4. 神对人虚己的爱</a:t>
            </a:r>
          </a:p>
        </p:txBody>
      </p:sp>
      <p:sp>
        <p:nvSpPr>
          <p:cNvPr id="185" name="腓2:9-11…">
            <a:extLst>
              <a:ext uri="{FF2B5EF4-FFF2-40B4-BE49-F238E27FC236}">
                <a16:creationId xmlns:a16="http://schemas.microsoft.com/office/drawing/2014/main" id="{FE88194C-2974-2A44-55BA-9C7FAE58D5A1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669727" y="1463350"/>
            <a:ext cx="7804547" cy="2872813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pPr marL="0" indent="0" algn="just" defTabSz="321457">
              <a:spcBef>
                <a:spcPts val="0"/>
              </a:spcBef>
              <a:buSzTx/>
              <a:buNone/>
              <a:defRPr sz="3000">
                <a:solidFill>
                  <a:schemeClr val="accent5">
                    <a:lumOff val="-29866"/>
                  </a:schemeClr>
                </a:solidFill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腓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2:9-11 </a:t>
            </a:r>
          </a:p>
          <a:p>
            <a:pPr marL="0" indent="0" algn="just" defTabSz="321457">
              <a:spcBef>
                <a:spcPts val="0"/>
              </a:spcBef>
              <a:buSzTx/>
              <a:buNone/>
              <a:defRPr sz="3000">
                <a:solidFill>
                  <a:schemeClr val="accent5">
                    <a:lumOff val="-29866"/>
                  </a:schemeClr>
                </a:solidFill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所以，神将他升为至高，又赐给他那超乎万名之上的名，叫一切在天上的、地上的，和地底下的，因耶稣的名无不屈膝，无不口称“耶稣基督为主”，使荣耀归与父神。</a:t>
            </a:r>
          </a:p>
          <a:p>
            <a:pPr marL="292994" indent="-292994" algn="just" defTabSz="321457">
              <a:spcBef>
                <a:spcPts val="0"/>
              </a:spcBef>
              <a:defRPr sz="30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神的标准是：</a:t>
            </a:r>
          </a:p>
          <a:p>
            <a:pPr marL="0" indent="0" algn="just" defTabSz="321457">
              <a:spcBef>
                <a:spcPts val="0"/>
              </a:spcBef>
              <a:buSzTx/>
              <a:buNone/>
              <a:defRPr sz="30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真正的荣耀，不是抓住权柄，而是虚己。</a:t>
            </a:r>
          </a:p>
          <a:p>
            <a:pPr marL="0" indent="0" algn="just" defTabSz="321457">
              <a:spcBef>
                <a:spcPts val="0"/>
              </a:spcBef>
              <a:buSzTx/>
              <a:buNone/>
              <a:defRPr sz="30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真正的得胜，不是胜过别人，而是顺服神。</a:t>
            </a:r>
          </a:p>
        </p:txBody>
      </p:sp>
      <p:pic>
        <p:nvPicPr>
          <p:cNvPr id="186" name="Image" descr="Image">
            <a:extLst>
              <a:ext uri="{FF2B5EF4-FFF2-40B4-BE49-F238E27FC236}">
                <a16:creationId xmlns:a16="http://schemas.microsoft.com/office/drawing/2014/main" id="{9B8855BB-23D8-9DD3-055F-DC9157CBE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131" y="4342872"/>
            <a:ext cx="3567738" cy="19481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117632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15C1C-149B-F986-0D0B-F6D6E42FC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总结">
            <a:extLst>
              <a:ext uri="{FF2B5EF4-FFF2-40B4-BE49-F238E27FC236}">
                <a16:creationId xmlns:a16="http://schemas.microsoft.com/office/drawing/2014/main" id="{2F9D2C12-F8BB-A357-5AB5-51968F340B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总结</a:t>
            </a:r>
          </a:p>
        </p:txBody>
      </p:sp>
      <p:sp>
        <p:nvSpPr>
          <p:cNvPr id="189" name="耶稣走上十字架的苦路，被鞭打、羞辱、钉死，因为祂爱你！…">
            <a:extLst>
              <a:ext uri="{FF2B5EF4-FFF2-40B4-BE49-F238E27FC236}">
                <a16:creationId xmlns:a16="http://schemas.microsoft.com/office/drawing/2014/main" id="{9464045C-751D-5AE3-6877-06188918B9EE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669727" y="1514536"/>
            <a:ext cx="7804547" cy="2991431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pPr marL="0" indent="0" algn="just" defTabSz="318242">
              <a:spcBef>
                <a:spcPts val="0"/>
              </a:spcBef>
              <a:buSzTx/>
              <a:buNone/>
              <a:defRPr sz="297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耶稣走上十字架的苦路，被鞭打、羞辱、钉死，因为祂爱你！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just" defTabSz="318242">
              <a:spcBef>
                <a:spcPts val="0"/>
              </a:spcBef>
              <a:buSzTx/>
              <a:buNone/>
              <a:defRPr sz="297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❤️被神的爱充满，才有力量报答神的大爱。</a:t>
            </a:r>
          </a:p>
          <a:p>
            <a:pPr marL="0" indent="0" algn="just" defTabSz="318242">
              <a:spcBef>
                <a:spcPts val="0"/>
              </a:spcBef>
              <a:buSzTx/>
              <a:buNone/>
              <a:defRPr sz="297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endParaRPr/>
          </a:p>
          <a:p>
            <a:pPr marL="0" indent="0" algn="just" defTabSz="318242">
              <a:spcBef>
                <a:spcPts val="0"/>
              </a:spcBef>
              <a:buSzTx/>
              <a:buNone/>
              <a:defRPr sz="297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行道建议：</a:t>
            </a:r>
          </a:p>
          <a:p>
            <a:pPr marL="0" indent="0" algn="just" defTabSz="318242">
              <a:spcBef>
                <a:spcPts val="0"/>
              </a:spcBef>
              <a:buSzTx/>
              <a:buNone/>
              <a:defRPr sz="297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1. 每天10分钟亲近神：读经，灵修是不可缺少的。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just" defTabSz="318242">
              <a:spcBef>
                <a:spcPts val="0"/>
              </a:spcBef>
              <a:buSzTx/>
              <a:buNone/>
              <a:defRPr sz="297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2.</a:t>
            </a:r>
            <a:r>
              <a:t>随时充电：圣经、金句咭、诗歌或见证集，手机上找信仰的内容成为帮助。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0" name="Image" descr="Image">
            <a:extLst>
              <a:ext uri="{FF2B5EF4-FFF2-40B4-BE49-F238E27FC236}">
                <a16:creationId xmlns:a16="http://schemas.microsoft.com/office/drawing/2014/main" id="{1BB16B1D-E336-6972-0C42-5151102D9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193" y="3997163"/>
            <a:ext cx="4331135" cy="240298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4621141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5B370-BF43-9DEA-7052-51D1A6E42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見證">
            <a:extLst>
              <a:ext uri="{FF2B5EF4-FFF2-40B4-BE49-F238E27FC236}">
                <a16:creationId xmlns:a16="http://schemas.microsoft.com/office/drawing/2014/main" id="{9C61BCE1-F399-1A27-E7D8-3A4F694CD7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9727" y="571025"/>
            <a:ext cx="7804547" cy="1518048"/>
          </a:xfrm>
          <a:prstGeom prst="rect">
            <a:avLst/>
          </a:prstGeom>
        </p:spPr>
        <p:txBody>
          <a:bodyPr/>
          <a:lstStyle/>
          <a:p>
            <a:r>
              <a:t>見證</a:t>
            </a:r>
          </a:p>
        </p:txBody>
      </p:sp>
      <p:grpSp>
        <p:nvGrpSpPr>
          <p:cNvPr id="195" name="Group">
            <a:extLst>
              <a:ext uri="{FF2B5EF4-FFF2-40B4-BE49-F238E27FC236}">
                <a16:creationId xmlns:a16="http://schemas.microsoft.com/office/drawing/2014/main" id="{832582D6-5B81-FD1C-2374-436708B5E421}"/>
              </a:ext>
            </a:extLst>
          </p:cNvPr>
          <p:cNvGrpSpPr/>
          <p:nvPr/>
        </p:nvGrpSpPr>
        <p:grpSpPr>
          <a:xfrm>
            <a:off x="759600" y="2574141"/>
            <a:ext cx="2135148" cy="1796660"/>
            <a:chOff x="0" y="0"/>
            <a:chExt cx="3036653" cy="2555248"/>
          </a:xfrm>
        </p:grpSpPr>
        <p:pic>
          <p:nvPicPr>
            <p:cNvPr id="193" name="Image" descr="Image">
              <a:extLst>
                <a:ext uri="{FF2B5EF4-FFF2-40B4-BE49-F238E27FC236}">
                  <a16:creationId xmlns:a16="http://schemas.microsoft.com/office/drawing/2014/main" id="{4BD8762B-912B-37D0-B465-3B66ECE56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18448"/>
              <a:ext cx="3036654" cy="2336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4" name="😶🌫️">
              <a:extLst>
                <a:ext uri="{FF2B5EF4-FFF2-40B4-BE49-F238E27FC236}">
                  <a16:creationId xmlns:a16="http://schemas.microsoft.com/office/drawing/2014/main" id="{78A0ECAF-D466-79B0-278E-BC6603EF722D}"/>
                </a:ext>
              </a:extLst>
            </p:cNvPr>
            <p:cNvSpPr txBox="1"/>
            <p:nvPr/>
          </p:nvSpPr>
          <p:spPr>
            <a:xfrm>
              <a:off x="915953" y="0"/>
              <a:ext cx="1204748" cy="14162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8200">
                  <a:latin typeface="Apple Color Emoji"/>
                  <a:ea typeface="Apple Color Emoji"/>
                  <a:cs typeface="Apple Color Emoji"/>
                  <a:sym typeface="Apple Color Emoji"/>
                </a:defRPr>
              </a:lvl1pPr>
            </a:lstStyle>
            <a:p>
              <a:pPr defTabSz="410751" hangingPunct="0">
                <a:spcBef>
                  <a:spcPts val="2953"/>
                </a:spcBef>
              </a:pPr>
              <a:r>
                <a:rPr sz="5765" kern="0">
                  <a:solidFill>
                    <a:srgbClr val="000000"/>
                  </a:solidFill>
                </a:rPr>
                <a:t>😶‍🌫️</a:t>
              </a:r>
            </a:p>
          </p:txBody>
        </p:sp>
      </p:grpSp>
      <p:grpSp>
        <p:nvGrpSpPr>
          <p:cNvPr id="198" name="Group">
            <a:extLst>
              <a:ext uri="{FF2B5EF4-FFF2-40B4-BE49-F238E27FC236}">
                <a16:creationId xmlns:a16="http://schemas.microsoft.com/office/drawing/2014/main" id="{1DEBF5EF-FD2E-80CE-91A9-0C4744008C28}"/>
              </a:ext>
            </a:extLst>
          </p:cNvPr>
          <p:cNvGrpSpPr/>
          <p:nvPr/>
        </p:nvGrpSpPr>
        <p:grpSpPr>
          <a:xfrm>
            <a:off x="3346786" y="2710676"/>
            <a:ext cx="2450429" cy="1677187"/>
            <a:chOff x="0" y="-48532"/>
            <a:chExt cx="3485053" cy="2385332"/>
          </a:xfrm>
        </p:grpSpPr>
        <p:pic>
          <p:nvPicPr>
            <p:cNvPr id="196" name="Image" descr="Image">
              <a:extLst>
                <a:ext uri="{FF2B5EF4-FFF2-40B4-BE49-F238E27FC236}">
                  <a16:creationId xmlns:a16="http://schemas.microsoft.com/office/drawing/2014/main" id="{E0DB480A-0684-4D52-BE4F-CA7613FAE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7655"/>
              <a:ext cx="3485054" cy="23191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7" name="😶🌫️">
              <a:extLst>
                <a:ext uri="{FF2B5EF4-FFF2-40B4-BE49-F238E27FC236}">
                  <a16:creationId xmlns:a16="http://schemas.microsoft.com/office/drawing/2014/main" id="{7F4947A2-C145-2603-3682-961843C4DE18}"/>
                </a:ext>
              </a:extLst>
            </p:cNvPr>
            <p:cNvSpPr txBox="1"/>
            <p:nvPr/>
          </p:nvSpPr>
          <p:spPr>
            <a:xfrm>
              <a:off x="1439507" y="-48533"/>
              <a:ext cx="1081095" cy="1282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7300">
                  <a:latin typeface="Apple Color Emoji"/>
                  <a:ea typeface="Apple Color Emoji"/>
                  <a:cs typeface="Apple Color Emoji"/>
                  <a:sym typeface="Apple Color Emoji"/>
                </a:defRPr>
              </a:lvl1pPr>
            </a:lstStyle>
            <a:p>
              <a:pPr defTabSz="410751" hangingPunct="0">
                <a:spcBef>
                  <a:spcPts val="2953"/>
                </a:spcBef>
              </a:pPr>
              <a:r>
                <a:rPr sz="5133" kern="0">
                  <a:solidFill>
                    <a:srgbClr val="000000"/>
                  </a:solidFill>
                </a:rPr>
                <a:t>😶‍🌫️</a:t>
              </a:r>
            </a:p>
          </p:txBody>
        </p:sp>
      </p:grpSp>
      <p:sp>
        <p:nvSpPr>
          <p:cNvPr id="199" name="参考图">
            <a:extLst>
              <a:ext uri="{FF2B5EF4-FFF2-40B4-BE49-F238E27FC236}">
                <a16:creationId xmlns:a16="http://schemas.microsoft.com/office/drawing/2014/main" id="{0685B420-5A1C-4BE9-6BDC-4DAEB0922FF7}"/>
              </a:ext>
            </a:extLst>
          </p:cNvPr>
          <p:cNvSpPr txBox="1"/>
          <p:nvPr/>
        </p:nvSpPr>
        <p:spPr>
          <a:xfrm>
            <a:off x="1358365" y="4502615"/>
            <a:ext cx="937757" cy="418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410751" hangingPunct="0">
              <a:spcBef>
                <a:spcPts val="2953"/>
              </a:spcBef>
            </a:pPr>
            <a:r>
              <a:rPr sz="2250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参考图</a:t>
            </a:r>
          </a:p>
        </p:txBody>
      </p:sp>
      <p:sp>
        <p:nvSpPr>
          <p:cNvPr id="200" name="参考图">
            <a:extLst>
              <a:ext uri="{FF2B5EF4-FFF2-40B4-BE49-F238E27FC236}">
                <a16:creationId xmlns:a16="http://schemas.microsoft.com/office/drawing/2014/main" id="{13FF9C2F-5201-A964-1F44-BB396A437FF1}"/>
              </a:ext>
            </a:extLst>
          </p:cNvPr>
          <p:cNvSpPr txBox="1"/>
          <p:nvPr/>
        </p:nvSpPr>
        <p:spPr>
          <a:xfrm>
            <a:off x="4103192" y="4502615"/>
            <a:ext cx="937757" cy="418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410751" hangingPunct="0">
              <a:spcBef>
                <a:spcPts val="2953"/>
              </a:spcBef>
            </a:pPr>
            <a:r>
              <a:rPr sz="2250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参考图</a:t>
            </a:r>
          </a:p>
        </p:txBody>
      </p:sp>
      <p:pic>
        <p:nvPicPr>
          <p:cNvPr id="201" name="Image" descr="Image">
            <a:extLst>
              <a:ext uri="{FF2B5EF4-FFF2-40B4-BE49-F238E27FC236}">
                <a16:creationId xmlns:a16="http://schemas.microsoft.com/office/drawing/2014/main" id="{58B1028E-BDAE-21B8-EAC0-5A1816C14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252" y="2727738"/>
            <a:ext cx="2446735" cy="1643063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参考图">
            <a:extLst>
              <a:ext uri="{FF2B5EF4-FFF2-40B4-BE49-F238E27FC236}">
                <a16:creationId xmlns:a16="http://schemas.microsoft.com/office/drawing/2014/main" id="{DAC81746-B83B-1778-37C2-60BA66FF780D}"/>
              </a:ext>
            </a:extLst>
          </p:cNvPr>
          <p:cNvSpPr txBox="1"/>
          <p:nvPr/>
        </p:nvSpPr>
        <p:spPr>
          <a:xfrm>
            <a:off x="7003811" y="4502615"/>
            <a:ext cx="937757" cy="418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410751" hangingPunct="0">
              <a:spcBef>
                <a:spcPts val="2953"/>
              </a:spcBef>
            </a:pPr>
            <a:r>
              <a:rPr sz="2250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参考图</a:t>
            </a:r>
          </a:p>
        </p:txBody>
      </p:sp>
    </p:spTree>
    <p:extLst>
      <p:ext uri="{BB962C8B-B14F-4D97-AF65-F5344CB8AC3E}">
        <p14:creationId xmlns:p14="http://schemas.microsoft.com/office/powerpoint/2010/main" val="354535426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74AB3-A6F6-92A4-5429-10032C706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引言">
            <a:extLst>
              <a:ext uri="{FF2B5EF4-FFF2-40B4-BE49-F238E27FC236}">
                <a16:creationId xmlns:a16="http://schemas.microsoft.com/office/drawing/2014/main" id="{F1C4D988-FDB0-7D0D-1676-252A3A6AED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引言</a:t>
            </a:r>
          </a:p>
        </p:txBody>
      </p:sp>
      <p:sp>
        <p:nvSpPr>
          <p:cNvPr id="142" name="腓2:7-8…">
            <a:extLst>
              <a:ext uri="{FF2B5EF4-FFF2-40B4-BE49-F238E27FC236}">
                <a16:creationId xmlns:a16="http://schemas.microsoft.com/office/drawing/2014/main" id="{C55FE710-F035-F54A-8A6B-82E8BB119BB1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669727" y="1556090"/>
            <a:ext cx="7804547" cy="1769248"/>
          </a:xfrm>
          <a:prstGeom prst="rect">
            <a:avLst/>
          </a:prstGeom>
        </p:spPr>
        <p:txBody>
          <a:bodyPr anchor="t">
            <a:normAutofit fontScale="85000" lnSpcReduction="20000"/>
          </a:bodyPr>
          <a:lstStyle/>
          <a:p>
            <a:pPr marL="0" indent="0" algn="just" defTabSz="321457">
              <a:spcBef>
                <a:spcPts val="0"/>
              </a:spcBef>
              <a:buSzTx/>
              <a:buNone/>
              <a:defRPr sz="3000">
                <a:solidFill>
                  <a:schemeClr val="accent5">
                    <a:lumOff val="-29866"/>
                  </a:schemeClr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latin typeface="PingFang TC Regular"/>
                <a:ea typeface="PingFang TC Regular"/>
                <a:cs typeface="PingFang TC Regular"/>
                <a:sym typeface="PingFang TC Regular"/>
              </a:rPr>
              <a:t>腓</a:t>
            </a:r>
            <a:r>
              <a:t>2:7-8 </a:t>
            </a:r>
          </a:p>
          <a:p>
            <a:pPr marL="0" indent="0" algn="just" defTabSz="321457">
              <a:spcBef>
                <a:spcPts val="0"/>
              </a:spcBef>
              <a:buSzTx/>
              <a:buNone/>
              <a:defRPr sz="3000">
                <a:solidFill>
                  <a:schemeClr val="accent5">
                    <a:lumOff val="-29866"/>
                  </a:schemeClr>
                </a:solidFill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反倒虚己，取了奴仆的形像，成为人的样式；既有人的样子，就自己卑微，存心顺服，以至于死，且死在十字架上。</a:t>
            </a:r>
          </a:p>
          <a:p>
            <a:pPr marL="292994" indent="-292994" algn="just" defTabSz="321457">
              <a:spcBef>
                <a:spcPts val="0"/>
              </a:spcBef>
              <a:defRPr sz="30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耶稣的心充满爱，并要爱到底，</a:t>
            </a:r>
          </a:p>
        </p:txBody>
      </p:sp>
      <p:pic>
        <p:nvPicPr>
          <p:cNvPr id="143" name="Image" descr="Image">
            <a:extLst>
              <a:ext uri="{FF2B5EF4-FFF2-40B4-BE49-F238E27FC236}">
                <a16:creationId xmlns:a16="http://schemas.microsoft.com/office/drawing/2014/main" id="{5E65D592-9A70-09F4-1735-90AB62B45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203" y="3377205"/>
            <a:ext cx="5623595" cy="28564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6893920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F589F-DA4D-8295-2BB9-9EE04E4D7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爱是不能勉强！">
            <a:extLst>
              <a:ext uri="{FF2B5EF4-FFF2-40B4-BE49-F238E27FC236}">
                <a16:creationId xmlns:a16="http://schemas.microsoft.com/office/drawing/2014/main" id="{521A43D5-4DB1-539E-31E8-4E57A61F8F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爱是不能勉强！</a:t>
            </a:r>
          </a:p>
        </p:txBody>
      </p:sp>
      <p:pic>
        <p:nvPicPr>
          <p:cNvPr id="146" name="Image" descr="Image">
            <a:extLst>
              <a:ext uri="{FF2B5EF4-FFF2-40B4-BE49-F238E27FC236}">
                <a16:creationId xmlns:a16="http://schemas.microsoft.com/office/drawing/2014/main" id="{C156C6AA-FA8D-95B6-CEEE-53155F983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822" y="3001647"/>
            <a:ext cx="5258357" cy="2629178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👍">
            <a:extLst>
              <a:ext uri="{FF2B5EF4-FFF2-40B4-BE49-F238E27FC236}">
                <a16:creationId xmlns:a16="http://schemas.microsoft.com/office/drawing/2014/main" id="{6A78C9D4-DBCD-0E8E-E162-11B201BE3F23}"/>
              </a:ext>
            </a:extLst>
          </p:cNvPr>
          <p:cNvSpPr txBox="1"/>
          <p:nvPr/>
        </p:nvSpPr>
        <p:spPr>
          <a:xfrm>
            <a:off x="2120085" y="1572284"/>
            <a:ext cx="973023" cy="1154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000"/>
            </a:lvl1pPr>
          </a:lstStyle>
          <a:p>
            <a:pPr defTabSz="410751" hangingPunct="0">
              <a:spcBef>
                <a:spcPts val="2953"/>
              </a:spcBef>
            </a:pPr>
            <a:r>
              <a:rPr sz="703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👍</a:t>
            </a:r>
          </a:p>
        </p:txBody>
      </p:sp>
      <p:sp>
        <p:nvSpPr>
          <p:cNvPr id="148" name="👎">
            <a:extLst>
              <a:ext uri="{FF2B5EF4-FFF2-40B4-BE49-F238E27FC236}">
                <a16:creationId xmlns:a16="http://schemas.microsoft.com/office/drawing/2014/main" id="{B71790A0-0099-3766-9671-64AFC6B29943}"/>
              </a:ext>
            </a:extLst>
          </p:cNvPr>
          <p:cNvSpPr txBox="1"/>
          <p:nvPr/>
        </p:nvSpPr>
        <p:spPr>
          <a:xfrm>
            <a:off x="6084703" y="1572284"/>
            <a:ext cx="746367" cy="1154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10000"/>
            </a:lvl1pPr>
          </a:lstStyle>
          <a:p>
            <a:pPr defTabSz="410751" hangingPunct="0">
              <a:spcBef>
                <a:spcPts val="2953"/>
              </a:spcBef>
            </a:pPr>
            <a:r>
              <a:rPr sz="703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👎</a:t>
            </a:r>
          </a:p>
        </p:txBody>
      </p:sp>
    </p:spTree>
    <p:extLst>
      <p:ext uri="{BB962C8B-B14F-4D97-AF65-F5344CB8AC3E}">
        <p14:creationId xmlns:p14="http://schemas.microsoft.com/office/powerpoint/2010/main" val="401990869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31AED-4F72-6A22-FCC0-33753BE11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什么是罪？">
            <a:extLst>
              <a:ext uri="{FF2B5EF4-FFF2-40B4-BE49-F238E27FC236}">
                <a16:creationId xmlns:a16="http://schemas.microsoft.com/office/drawing/2014/main" id="{37961854-287E-FF54-91B8-5FFE2E65B6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什么是罪？</a:t>
            </a:r>
          </a:p>
        </p:txBody>
      </p:sp>
      <p:pic>
        <p:nvPicPr>
          <p:cNvPr id="151" name="Image" descr="Image">
            <a:extLst>
              <a:ext uri="{FF2B5EF4-FFF2-40B4-BE49-F238E27FC236}">
                <a16:creationId xmlns:a16="http://schemas.microsoft.com/office/drawing/2014/main" id="{EC1F5451-2E14-D9BF-6D05-13A806B3D1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438" t="17218" r="7438" b="17218"/>
          <a:stretch>
            <a:fillRect/>
          </a:stretch>
        </p:blipFill>
        <p:spPr>
          <a:xfrm>
            <a:off x="5700377" y="3222047"/>
            <a:ext cx="2666642" cy="26930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" descr="Image">
            <a:extLst>
              <a:ext uri="{FF2B5EF4-FFF2-40B4-BE49-F238E27FC236}">
                <a16:creationId xmlns:a16="http://schemas.microsoft.com/office/drawing/2014/main" id="{E75FE88D-760C-31EA-3DEF-F43178F906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0193"/>
          <a:stretch>
            <a:fillRect/>
          </a:stretch>
        </p:blipFill>
        <p:spPr>
          <a:xfrm flipH="1">
            <a:off x="339303" y="1506097"/>
            <a:ext cx="4891189" cy="2368553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人本性是远离神">
            <a:extLst>
              <a:ext uri="{FF2B5EF4-FFF2-40B4-BE49-F238E27FC236}">
                <a16:creationId xmlns:a16="http://schemas.microsoft.com/office/drawing/2014/main" id="{ACD6DDA8-DE38-9A79-4602-AEE2187A60FC}"/>
              </a:ext>
            </a:extLst>
          </p:cNvPr>
          <p:cNvSpPr txBox="1"/>
          <p:nvPr/>
        </p:nvSpPr>
        <p:spPr>
          <a:xfrm>
            <a:off x="789413" y="3809593"/>
            <a:ext cx="4692421" cy="1518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normAutofit/>
          </a:bodyPr>
          <a:lstStyle/>
          <a:p>
            <a:pPr algn="ctr" defTabSz="377890" hangingPunct="0">
              <a:defRPr sz="736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5175" kern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人本性是</a:t>
            </a:r>
            <a:r>
              <a:rPr sz="5175" kern="0">
                <a:solidFill>
                  <a:srgbClr val="FF644E">
                    <a:hueOff val="-82419"/>
                    <a:satOff val="-9513"/>
                    <a:lumOff val="-16343"/>
                  </a:srgbClr>
                </a:solidFill>
                <a:latin typeface="PingFang SC Medium"/>
                <a:ea typeface="PingFang SC Medium"/>
                <a:cs typeface="PingFang SC Medium"/>
                <a:sym typeface="PingFang SC Medium"/>
              </a:rPr>
              <a:t>远</a:t>
            </a:r>
            <a:r>
              <a:rPr sz="5175" kern="0">
                <a:solidFill>
                  <a:srgbClr val="FF644E">
                    <a:hueOff val="-82419"/>
                    <a:satOff val="-9513"/>
                    <a:lumOff val="-16343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离神</a:t>
            </a:r>
          </a:p>
        </p:txBody>
      </p:sp>
    </p:spTree>
    <p:extLst>
      <p:ext uri="{BB962C8B-B14F-4D97-AF65-F5344CB8AC3E}">
        <p14:creationId xmlns:p14="http://schemas.microsoft.com/office/powerpoint/2010/main" val="390916121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04115-C232-BD8A-1C77-337A10E33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被神的爱充满❣️">
            <a:extLst>
              <a:ext uri="{FF2B5EF4-FFF2-40B4-BE49-F238E27FC236}">
                <a16:creationId xmlns:a16="http://schemas.microsoft.com/office/drawing/2014/main" id="{98F5200B-4C27-1DAB-EC46-EFC2496E1E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被神的爱充满❣️</a:t>
            </a:r>
          </a:p>
        </p:txBody>
      </p:sp>
      <p:grpSp>
        <p:nvGrpSpPr>
          <p:cNvPr id="158" name="Group">
            <a:extLst>
              <a:ext uri="{FF2B5EF4-FFF2-40B4-BE49-F238E27FC236}">
                <a16:creationId xmlns:a16="http://schemas.microsoft.com/office/drawing/2014/main" id="{B0004979-A023-79EA-EE75-AC2CCF40F17D}"/>
              </a:ext>
            </a:extLst>
          </p:cNvPr>
          <p:cNvGrpSpPr/>
          <p:nvPr/>
        </p:nvGrpSpPr>
        <p:grpSpPr>
          <a:xfrm>
            <a:off x="1995017" y="1718566"/>
            <a:ext cx="4596949" cy="1839026"/>
            <a:chOff x="0" y="0"/>
            <a:chExt cx="6537881" cy="2615503"/>
          </a:xfrm>
        </p:grpSpPr>
        <p:pic>
          <p:nvPicPr>
            <p:cNvPr id="156" name="Image" descr="Image">
              <a:extLst>
                <a:ext uri="{FF2B5EF4-FFF2-40B4-BE49-F238E27FC236}">
                  <a16:creationId xmlns:a16="http://schemas.microsoft.com/office/drawing/2014/main" id="{855D2507-38C1-434A-84C9-047B9AC38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35482" b="12061"/>
            <a:stretch>
              <a:fillRect/>
            </a:stretch>
          </p:blipFill>
          <p:spPr>
            <a:xfrm>
              <a:off x="0" y="0"/>
              <a:ext cx="6537882" cy="26155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" name="Image" descr="Image">
              <a:extLst>
                <a:ext uri="{FF2B5EF4-FFF2-40B4-BE49-F238E27FC236}">
                  <a16:creationId xmlns:a16="http://schemas.microsoft.com/office/drawing/2014/main" id="{9C1E28C5-52B2-6A42-6FE7-361D998F3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760000">
              <a:off x="1223422" y="647186"/>
              <a:ext cx="742290" cy="1321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9" name="Dingbat X">
            <a:extLst>
              <a:ext uri="{FF2B5EF4-FFF2-40B4-BE49-F238E27FC236}">
                <a16:creationId xmlns:a16="http://schemas.microsoft.com/office/drawing/2014/main" id="{533074DB-4FAC-98B0-0848-7F49236BA15E}"/>
              </a:ext>
            </a:extLst>
          </p:cNvPr>
          <p:cNvSpPr/>
          <p:nvPr/>
        </p:nvSpPr>
        <p:spPr>
          <a:xfrm>
            <a:off x="6114138" y="1819212"/>
            <a:ext cx="1497278" cy="17692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marL="0" lvl="1" algn="ctr" defTabSz="410751" hangingPunct="0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60" name="Image" descr="Image">
            <a:extLst>
              <a:ext uri="{FF2B5EF4-FFF2-40B4-BE49-F238E27FC236}">
                <a16:creationId xmlns:a16="http://schemas.microsoft.com/office/drawing/2014/main" id="{7E8EBEE0-B2AA-E082-7764-23909F5F5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231" y="3711070"/>
            <a:ext cx="4770521" cy="2508371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Dingbat Tick">
            <a:extLst>
              <a:ext uri="{FF2B5EF4-FFF2-40B4-BE49-F238E27FC236}">
                <a16:creationId xmlns:a16="http://schemas.microsoft.com/office/drawing/2014/main" id="{369AEB92-7AE5-4016-1772-2B5158421AB0}"/>
              </a:ext>
            </a:extLst>
          </p:cNvPr>
          <p:cNvSpPr/>
          <p:nvPr/>
        </p:nvSpPr>
        <p:spPr>
          <a:xfrm>
            <a:off x="6099645" y="4349799"/>
            <a:ext cx="1786854" cy="16979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7322345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0EE4B-8BA0-D959-C8A8-5AD2077DF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1. 甘愿虚己的爱">
            <a:extLst>
              <a:ext uri="{FF2B5EF4-FFF2-40B4-BE49-F238E27FC236}">
                <a16:creationId xmlns:a16="http://schemas.microsoft.com/office/drawing/2014/main" id="{729ACCF2-B41F-05AD-E36A-0B84773D64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1.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甘愿虚己的爱</a:t>
            </a:r>
          </a:p>
        </p:txBody>
      </p:sp>
      <p:sp>
        <p:nvSpPr>
          <p:cNvPr id="164" name="腓 2:6-7…">
            <a:extLst>
              <a:ext uri="{FF2B5EF4-FFF2-40B4-BE49-F238E27FC236}">
                <a16:creationId xmlns:a16="http://schemas.microsoft.com/office/drawing/2014/main" id="{66BC0B41-3B57-856C-3E2A-178B82DE62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61344" y="1509659"/>
            <a:ext cx="7421313" cy="4736658"/>
          </a:xfrm>
          <a:prstGeom prst="rect">
            <a:avLst/>
          </a:prstGeom>
        </p:spPr>
        <p:txBody>
          <a:bodyPr anchor="t"/>
          <a:lstStyle/>
          <a:p>
            <a:pPr marL="0" indent="0" algn="just" defTabSz="321457">
              <a:spcBef>
                <a:spcPts val="0"/>
              </a:spcBef>
              <a:buSzTx/>
              <a:buNone/>
              <a:defRPr sz="3000">
                <a:solidFill>
                  <a:schemeClr val="accent5">
                    <a:lumOff val="-29866"/>
                  </a:schemeClr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latin typeface="PingFang TC Regular"/>
                <a:ea typeface="PingFang TC Regular"/>
                <a:cs typeface="PingFang TC Regular"/>
                <a:sym typeface="PingFang TC Regular"/>
              </a:rPr>
              <a:t>腓</a:t>
            </a:r>
            <a:r>
              <a:t> 2:6-7</a:t>
            </a:r>
          </a:p>
          <a:p>
            <a:pPr marL="0" indent="0" algn="just" defTabSz="321457">
              <a:spcBef>
                <a:spcPts val="0"/>
              </a:spcBef>
              <a:buSzTx/>
              <a:buNone/>
              <a:defRPr sz="3000">
                <a:solidFill>
                  <a:schemeClr val="accent5">
                    <a:lumOff val="-29866"/>
                  </a:schemeClr>
                </a:solidFill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他本有神的形像，不以自己与神同等为强夺的；反倒虚己，取了奴仆的形像，成为人的样式；</a:t>
            </a:r>
          </a:p>
          <a:p>
            <a:pPr marL="0" indent="0" algn="just" defTabSz="321457">
              <a:spcBef>
                <a:spcPts val="0"/>
              </a:spcBef>
              <a:buSzTx/>
              <a:buNone/>
              <a:defRPr sz="3000">
                <a:solidFill>
                  <a:schemeClr val="accent5">
                    <a:lumOff val="-29866"/>
                  </a:schemeClr>
                </a:solidFill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endParaRPr/>
          </a:p>
        </p:txBody>
      </p:sp>
      <p:grpSp>
        <p:nvGrpSpPr>
          <p:cNvPr id="169" name="Group">
            <a:extLst>
              <a:ext uri="{FF2B5EF4-FFF2-40B4-BE49-F238E27FC236}">
                <a16:creationId xmlns:a16="http://schemas.microsoft.com/office/drawing/2014/main" id="{2A169569-8B5F-E06F-FB3F-0714EC7EEC8C}"/>
              </a:ext>
            </a:extLst>
          </p:cNvPr>
          <p:cNvGrpSpPr/>
          <p:nvPr/>
        </p:nvGrpSpPr>
        <p:grpSpPr>
          <a:xfrm>
            <a:off x="5260381" y="2593988"/>
            <a:ext cx="3061493" cy="3823059"/>
            <a:chOff x="0" y="0"/>
            <a:chExt cx="4354122" cy="5437238"/>
          </a:xfrm>
        </p:grpSpPr>
        <p:pic>
          <p:nvPicPr>
            <p:cNvPr id="165" name="Image" descr="Image">
              <a:extLst>
                <a:ext uri="{FF2B5EF4-FFF2-40B4-BE49-F238E27FC236}">
                  <a16:creationId xmlns:a16="http://schemas.microsoft.com/office/drawing/2014/main" id="{8412CCE9-028E-3AB1-2E2A-2EFD72C6B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354123" cy="54372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68" name="Group">
              <a:extLst>
                <a:ext uri="{FF2B5EF4-FFF2-40B4-BE49-F238E27FC236}">
                  <a16:creationId xmlns:a16="http://schemas.microsoft.com/office/drawing/2014/main" id="{9B2948D8-4654-25C6-D677-B949572B23E5}"/>
                </a:ext>
              </a:extLst>
            </p:cNvPr>
            <p:cNvGrpSpPr/>
            <p:nvPr/>
          </p:nvGrpSpPr>
          <p:grpSpPr>
            <a:xfrm>
              <a:off x="3398440" y="4600618"/>
              <a:ext cx="860402" cy="808844"/>
              <a:chOff x="0" y="0"/>
              <a:chExt cx="860401" cy="808843"/>
            </a:xfrm>
          </p:grpSpPr>
          <p:pic>
            <p:nvPicPr>
              <p:cNvPr id="166" name="Image" descr="Image">
                <a:extLst>
                  <a:ext uri="{FF2B5EF4-FFF2-40B4-BE49-F238E27FC236}">
                    <a16:creationId xmlns:a16="http://schemas.microsoft.com/office/drawing/2014/main" id="{88215268-F515-77F0-3FA4-36E03A17ED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16954" t="29423" r="12786" b="19584"/>
              <a:stretch>
                <a:fillRect/>
              </a:stretch>
            </p:blipFill>
            <p:spPr>
              <a:xfrm rot="2040000">
                <a:off x="81828" y="151581"/>
                <a:ext cx="696746" cy="50568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67" name="Circle">
                <a:extLst>
                  <a:ext uri="{FF2B5EF4-FFF2-40B4-BE49-F238E27FC236}">
                    <a16:creationId xmlns:a16="http://schemas.microsoft.com/office/drawing/2014/main" id="{F37A1505-0E82-DACE-B540-05F4866EFD18}"/>
                  </a:ext>
                </a:extLst>
              </p:cNvPr>
              <p:cNvSpPr/>
              <p:nvPr/>
            </p:nvSpPr>
            <p:spPr>
              <a:xfrm>
                <a:off x="296111" y="380374"/>
                <a:ext cx="158799" cy="160995"/>
              </a:xfrm>
              <a:prstGeom prst="ellipse">
                <a:avLst/>
              </a:prstGeom>
              <a:solidFill>
                <a:schemeClr val="accent4">
                  <a:hueOff val="-461056"/>
                  <a:satOff val="4338"/>
                  <a:lumOff val="-10225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algn="ctr" defTabSz="410751" hangingPunct="0"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47" kern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</p:grpSp>
      <p:sp>
        <p:nvSpPr>
          <p:cNvPr id="170" name="耶稣甘愿放下自己的需要和权利。…">
            <a:extLst>
              <a:ext uri="{FF2B5EF4-FFF2-40B4-BE49-F238E27FC236}">
                <a16:creationId xmlns:a16="http://schemas.microsoft.com/office/drawing/2014/main" id="{79756DD0-D183-8E74-AB24-4A1A89920FC6}"/>
              </a:ext>
            </a:extLst>
          </p:cNvPr>
          <p:cNvSpPr txBox="1"/>
          <p:nvPr/>
        </p:nvSpPr>
        <p:spPr>
          <a:xfrm>
            <a:off x="841200" y="2969711"/>
            <a:ext cx="3788460" cy="2371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>
            <a:normAutofit/>
          </a:bodyPr>
          <a:lstStyle/>
          <a:p>
            <a:pPr marL="292994" indent="-292994" algn="just" defTabSz="321457" hangingPunct="0">
              <a:buSzPct val="145000"/>
              <a:buFontTx/>
              <a:buChar char="•"/>
              <a:defRPr sz="30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109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ngFang TC Regular"/>
                <a:sym typeface="PingFang TC Regular"/>
              </a:rPr>
              <a:t>耶稣甘愿放下自己的需要和权利。</a:t>
            </a:r>
          </a:p>
          <a:p>
            <a:pPr marL="292994" indent="-292994" algn="just" defTabSz="321457" hangingPunct="0">
              <a:buSzPct val="145000"/>
              <a:buFontTx/>
              <a:buChar char="•"/>
              <a:defRPr sz="30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109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ngFang TC Regular"/>
                <a:sym typeface="PingFang TC Regular"/>
              </a:rPr>
              <a:t>“选择”世上最低微的位置，經歷痛苦、背叛、死亡。</a:t>
            </a:r>
          </a:p>
          <a:p>
            <a:pPr algn="just" defTabSz="321457" hangingPunct="0">
              <a:defRPr sz="3000">
                <a:solidFill>
                  <a:srgbClr val="FF644E">
                    <a:lumOff val="-29866"/>
                  </a:srgbClr>
                </a:solidFill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endParaRPr sz="2109" kern="0">
              <a:solidFill>
                <a:srgbClr val="FF644E">
                  <a:lumOff val="-29866"/>
                </a:srgbClr>
              </a:solidFill>
              <a:uFill>
                <a:solidFill>
                  <a:srgbClr val="000000"/>
                </a:solidFill>
              </a:uFill>
              <a:latin typeface="PingFang TC Regular"/>
              <a:sym typeface="PingFang T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2105203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32CAC-1B72-42C5-2076-537080FD6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2. 顺服至死的爱">
            <a:extLst>
              <a:ext uri="{FF2B5EF4-FFF2-40B4-BE49-F238E27FC236}">
                <a16:creationId xmlns:a16="http://schemas.microsoft.com/office/drawing/2014/main" id="{73873AB6-1A81-BAF2-8DAA-1E5F59D1C0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2. 顺服至死的爱</a:t>
            </a:r>
          </a:p>
        </p:txBody>
      </p:sp>
      <p:sp>
        <p:nvSpPr>
          <p:cNvPr id="173" name="赛50:5-6…">
            <a:extLst>
              <a:ext uri="{FF2B5EF4-FFF2-40B4-BE49-F238E27FC236}">
                <a16:creationId xmlns:a16="http://schemas.microsoft.com/office/drawing/2014/main" id="{DEAB4E8A-E99E-122B-2112-88167869AA45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669727" y="1514535"/>
            <a:ext cx="7804547" cy="2327482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pPr marL="0" indent="0" algn="just" defTabSz="321457">
              <a:spcBef>
                <a:spcPts val="0"/>
              </a:spcBef>
              <a:buSzTx/>
              <a:buNone/>
              <a:defRPr sz="3000">
                <a:solidFill>
                  <a:schemeClr val="accent5">
                    <a:lumOff val="-29866"/>
                  </a:schemeClr>
                </a:solidFill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赛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50:5-6 </a:t>
            </a:r>
          </a:p>
          <a:p>
            <a:pPr marL="0" indent="0" algn="just" defTabSz="321457">
              <a:spcBef>
                <a:spcPts val="0"/>
              </a:spcBef>
              <a:buSzTx/>
              <a:buNone/>
              <a:defRPr sz="3000">
                <a:solidFill>
                  <a:schemeClr val="accent5">
                    <a:lumOff val="-29866"/>
                  </a:schemeClr>
                </a:solidFill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……我并没有违背，也没有退后。人打我的背，我任他打；人拔我腮颊的胡须，我由他拔；人辱我，吐我，我并不掩面。</a:t>
            </a:r>
          </a:p>
          <a:p>
            <a:pPr marL="292994" indent="-292994" algn="just" defTabSz="321457">
              <a:spcBef>
                <a:spcPts val="0"/>
              </a:spcBef>
              <a:defRPr sz="30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耶稣在最痛苦的时候,仍然选择顺服去成就救恩，证明祂爱到极处。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just" defTabSz="321457">
              <a:spcBef>
                <a:spcPts val="0"/>
              </a:spcBef>
              <a:buSzTx/>
              <a:buNone/>
              <a:defRPr sz="1500">
                <a:uFill>
                  <a:solidFill>
                    <a:srgbClr val="000000"/>
                  </a:solidFill>
                </a:uFill>
              </a:defRPr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4" name="Image" descr="Image">
            <a:extLst>
              <a:ext uri="{FF2B5EF4-FFF2-40B4-BE49-F238E27FC236}">
                <a16:creationId xmlns:a16="http://schemas.microsoft.com/office/drawing/2014/main" id="{D944268B-BDF9-FDF9-CCEA-78A0AA1BA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328" y="3386764"/>
            <a:ext cx="4655344" cy="31016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0794662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4A73B-02C1-068A-84D4-A9D544523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3. 走向十字架的爱">
            <a:extLst>
              <a:ext uri="{FF2B5EF4-FFF2-40B4-BE49-F238E27FC236}">
                <a16:creationId xmlns:a16="http://schemas.microsoft.com/office/drawing/2014/main" id="{99BC2F87-E111-05CC-69BF-DCD0C8C369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3. 走向十字架的爱</a:t>
            </a:r>
          </a:p>
        </p:txBody>
      </p:sp>
      <p:sp>
        <p:nvSpPr>
          <p:cNvPr id="177" name="太21:6-9…">
            <a:extLst>
              <a:ext uri="{FF2B5EF4-FFF2-40B4-BE49-F238E27FC236}">
                <a16:creationId xmlns:a16="http://schemas.microsoft.com/office/drawing/2014/main" id="{C5D578B8-CDE9-E651-7257-3224DB4AFDA2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669727" y="1565722"/>
            <a:ext cx="7804547" cy="2455886"/>
          </a:xfrm>
          <a:prstGeom prst="rect">
            <a:avLst/>
          </a:prstGeom>
        </p:spPr>
        <p:txBody>
          <a:bodyPr anchor="t">
            <a:normAutofit fontScale="85000" lnSpcReduction="20000"/>
          </a:bodyPr>
          <a:lstStyle/>
          <a:p>
            <a:pPr marL="0" indent="0" algn="just" defTabSz="321457">
              <a:spcBef>
                <a:spcPts val="0"/>
              </a:spcBef>
              <a:buSzTx/>
              <a:buNone/>
              <a:defRPr sz="3000">
                <a:solidFill>
                  <a:schemeClr val="accent5">
                    <a:lumOff val="-29866"/>
                  </a:schemeClr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latin typeface="PingFang TC Regular"/>
                <a:ea typeface="PingFang TC Regular"/>
                <a:cs typeface="PingFang TC Regular"/>
                <a:sym typeface="PingFang TC Regular"/>
              </a:rPr>
              <a:t>太</a:t>
            </a:r>
            <a:r>
              <a:t>21:6-9 </a:t>
            </a:r>
          </a:p>
          <a:p>
            <a:pPr marL="0" indent="0" algn="just" defTabSz="321457">
              <a:spcBef>
                <a:spcPts val="0"/>
              </a:spcBef>
              <a:buSzTx/>
              <a:buNone/>
              <a:defRPr sz="3000">
                <a:solidFill>
                  <a:schemeClr val="accent5">
                    <a:lumOff val="-29866"/>
                  </a:schemeClr>
                </a:solidFill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门徒就照耶稣所吩咐的去行，牵了驴和驴驹来，把自己的衣服搭在上面，耶稣就骑上。众人多半把衣服铺在路上；还有人砍下树枝来铺在路上。前行后随的众人喊着说：和散那（原有求救的意思，在此是称颂的话）归于大卫的子孙！奉主名来的是应当称颂的！高高在上和散那！</a:t>
            </a:r>
          </a:p>
        </p:txBody>
      </p:sp>
      <p:pic>
        <p:nvPicPr>
          <p:cNvPr id="178" name="Image" descr="Image">
            <a:extLst>
              <a:ext uri="{FF2B5EF4-FFF2-40B4-BE49-F238E27FC236}">
                <a16:creationId xmlns:a16="http://schemas.microsoft.com/office/drawing/2014/main" id="{019AA14E-272A-81D9-A28C-072963CB3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849" y="3822076"/>
            <a:ext cx="4604628" cy="257859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6736118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547C3-3EBF-C937-408A-10D24E56E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神爱世人，爱到底">
            <a:extLst>
              <a:ext uri="{FF2B5EF4-FFF2-40B4-BE49-F238E27FC236}">
                <a16:creationId xmlns:a16="http://schemas.microsoft.com/office/drawing/2014/main" id="{D0E0B948-E87D-3A27-BD97-688DBCDD57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神爱世人，爱到底</a:t>
            </a:r>
          </a:p>
        </p:txBody>
      </p:sp>
      <p:sp>
        <p:nvSpPr>
          <p:cNvPr id="181" name="祂在最荣耀的时刻，选择走向最羞辱的结局，正是要告诉我们——祂爱世人，不只是用言语，还牺牲自己的生命，祂坚持要爱到底">
            <a:extLst>
              <a:ext uri="{FF2B5EF4-FFF2-40B4-BE49-F238E27FC236}">
                <a16:creationId xmlns:a16="http://schemas.microsoft.com/office/drawing/2014/main" id="{CF003CD8-C2A7-F70B-7B5F-88B2B49B8A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292994" indent="-292994" algn="just" defTabSz="321457">
              <a:spcBef>
                <a:spcPts val="0"/>
              </a:spcBef>
              <a:defRPr sz="30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祂在最荣耀的时刻，选择走向最羞辱的结局，正是要告诉我们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——</a:t>
            </a:r>
            <a:r>
              <a:t>祂爱世人，不只是用言语，还牺牲自己的生命，祂坚持要爱到底</a:t>
            </a:r>
          </a:p>
        </p:txBody>
      </p:sp>
      <p:pic>
        <p:nvPicPr>
          <p:cNvPr id="182" name="Image" descr="Image">
            <a:extLst>
              <a:ext uri="{FF2B5EF4-FFF2-40B4-BE49-F238E27FC236}">
                <a16:creationId xmlns:a16="http://schemas.microsoft.com/office/drawing/2014/main" id="{8EC0C676-B928-4374-4CF3-8EEEDA853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073" y="3296496"/>
            <a:ext cx="3841854" cy="287768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2365464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226</Words>
  <Application>Microsoft Office PowerPoint</Application>
  <PresentationFormat>Bildschirmpräsentation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等线</vt:lpstr>
      <vt:lpstr>Helvetica Neue</vt:lpstr>
      <vt:lpstr>Helvetica Neue Medium</vt:lpstr>
      <vt:lpstr>PingFang SC Medium</vt:lpstr>
      <vt:lpstr>PingFang TC Regular</vt:lpstr>
      <vt:lpstr>Arial</vt:lpstr>
      <vt:lpstr>Office 主题​​</vt:lpstr>
      <vt:lpstr>讲题 耶稣的心为心</vt:lpstr>
      <vt:lpstr>引言</vt:lpstr>
      <vt:lpstr>爱是不能勉强！</vt:lpstr>
      <vt:lpstr>什么是罪？</vt:lpstr>
      <vt:lpstr>被神的爱充满❣️</vt:lpstr>
      <vt:lpstr>1. 甘愿虚己的爱</vt:lpstr>
      <vt:lpstr>2. 顺服至死的爱</vt:lpstr>
      <vt:lpstr>3. 走向十字架的爱</vt:lpstr>
      <vt:lpstr>神爱世人，爱到底</vt:lpstr>
      <vt:lpstr>4. 神对人虚己的爱</vt:lpstr>
      <vt:lpstr>总结</vt:lpstr>
      <vt:lpstr>見證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1322</cp:revision>
  <dcterms:created xsi:type="dcterms:W3CDTF">2023-03-17T14:22:59Z</dcterms:created>
  <dcterms:modified xsi:type="dcterms:W3CDTF">2026-03-30T02:31:19Z</dcterms:modified>
</cp:coreProperties>
</file>