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9"/>
  </p:notesMasterIdLst>
  <p:sldIdLst>
    <p:sldId id="22729" r:id="rId2"/>
    <p:sldId id="22730" r:id="rId3"/>
    <p:sldId id="22731" r:id="rId4"/>
    <p:sldId id="22732" r:id="rId5"/>
    <p:sldId id="22733" r:id="rId6"/>
    <p:sldId id="22734" r:id="rId7"/>
    <p:sldId id="22735" r:id="rId8"/>
    <p:sldId id="22736" r:id="rId9"/>
    <p:sldId id="22737" r:id="rId10"/>
    <p:sldId id="22738" r:id="rId11"/>
    <p:sldId id="22739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主题样式 1 - 强调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44" autoAdjust="0"/>
    <p:restoredTop sz="83736" autoAdjust="0"/>
  </p:normalViewPr>
  <p:slideViewPr>
    <p:cSldViewPr snapToGrid="0">
      <p:cViewPr varScale="1">
        <p:scale>
          <a:sx n="136" d="100"/>
          <a:sy n="136" d="100"/>
        </p:scale>
        <p:origin x="2412" y="120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8EBC27-3C92-DF40-81E2-50E2258292AA}" type="datetimeFigureOut">
              <a:rPr lang="zh-CN" altLang="en-US"/>
              <a:t>2026/8/19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72B3B1-C204-5A46-AA13-7B4CAFF35EC8}" type="slidenum">
              <a:rPr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91660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1" name="Shape 15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4771728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5" name="Shape 20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34207322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1" name="Shape 21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27310824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7" name="Shape 21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22313039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Shape 222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3" name="Shape 22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17756159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9" name="Shape 22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40087628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35" name="Shape 23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39249082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41" name="Shape 24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28071344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47" name="Shape 24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27256856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hape 252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53" name="Shape 25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18812172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59" name="Shape 25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18142121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7" name="Shape 15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13750951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Shape 264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65" name="Shape 26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18314032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Shape 27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71" name="Shape 27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7243738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Shape 276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77" name="Shape 27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132546746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282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83" name="Shape 28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26999886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89" name="Shape 28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127627695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Shape 294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95" name="Shape 29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178524535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01" name="Shape 30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114404439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Shape 306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07" name="Shape 30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33459278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3" name="Shape 16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19357549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9" name="Shape 16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39200533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5" name="Shape 17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11862903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1" name="Shape 18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10822722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7" name="Shape 18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2952506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3" name="Shape 19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35058167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9" name="Shape 199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请注意修改证道题目和讲员</a:t>
            </a:r>
          </a:p>
          <a:p>
            <a:pPr marL="228691" indent="-228691" defTabSz="914400">
              <a:lnSpc>
                <a:spcPct val="100000"/>
              </a:lnSpc>
              <a:buSzPct val="100000"/>
              <a:buAutoNum type="arabicPeriod"/>
              <a:defRPr sz="1200">
                <a:latin typeface="等线"/>
                <a:ea typeface="等线"/>
                <a:cs typeface="等线"/>
                <a:sym typeface="等线"/>
              </a:defRPr>
            </a:pPr>
            <a:r>
              <a:t>标题为42</a:t>
            </a:r>
          </a:p>
        </p:txBody>
      </p:sp>
    </p:spTree>
    <p:extLst>
      <p:ext uri="{BB962C8B-B14F-4D97-AF65-F5344CB8AC3E}">
        <p14:creationId xmlns:p14="http://schemas.microsoft.com/office/powerpoint/2010/main" val="3835979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2026/8/19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1873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2026/8/19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794746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2026/8/19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78681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2026/8/19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82559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2026/8/19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587883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2026/8/19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462289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2026/8/19</a:t>
            </a:fld>
            <a:endParaRPr kumimoji="1"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02900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2026/8/19</a:t>
            </a:fld>
            <a:endParaRPr kumimoji="1"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818534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2026/8/19</a:t>
            </a:fld>
            <a:endParaRPr kumimoji="1"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451398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2026/8/19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18854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53FCE5-64A3-3F48-8FE4-AFF90259B521}" type="datetimeFigureOut">
              <a:rPr kumimoji="1" lang="zh-CN" altLang="en-US" smtClean="0"/>
              <a:t>2026/8/19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33376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53FCE5-64A3-3F48-8FE4-AFF90259B521}" type="datetimeFigureOut">
              <a:rPr kumimoji="1" lang="zh-CN" altLang="en-US" smtClean="0"/>
              <a:t>2026/8/19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B0402C-CD9B-304C-88CA-962A8E780B10}" type="slidenum">
              <a:rPr kumimoji="1" lang="zh-CN" altLang="en-US" smtClean="0"/>
              <a:t>‹Nr.›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09682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47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讲道</a:t>
            </a:r>
          </a:p>
        </p:txBody>
      </p:sp>
      <p:sp>
        <p:nvSpPr>
          <p:cNvPr id="148" name="Inhaltsplatzhalter 2"/>
          <p:cNvSpPr txBox="1"/>
          <p:nvPr/>
        </p:nvSpPr>
        <p:spPr>
          <a:xfrm>
            <a:off x="44279" y="2427829"/>
            <a:ext cx="9054001" cy="10011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b">
            <a:spAutoFit/>
          </a:bodyPr>
          <a:lstStyle>
            <a:lvl1pPr algn="ctr" defTabSz="1300480">
              <a:spcBef>
                <a:spcPts val="0"/>
              </a:spcBef>
              <a:defRPr sz="8400"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5906"/>
              <a:t>从心里发出来的…</a:t>
            </a:r>
          </a:p>
        </p:txBody>
      </p:sp>
      <p:sp>
        <p:nvSpPr>
          <p:cNvPr id="149" name="Inhaltsplatzhalter 2"/>
          <p:cNvSpPr txBox="1"/>
          <p:nvPr/>
        </p:nvSpPr>
        <p:spPr>
          <a:xfrm>
            <a:off x="45000" y="3692118"/>
            <a:ext cx="9054001" cy="18285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algn="ctr" defTabSz="914367">
              <a:spcBef>
                <a:spcPts val="1195"/>
              </a:spcBef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讲道：陈永安 牧师</a:t>
            </a:r>
          </a:p>
          <a:p>
            <a:pPr algn="ctr" defTabSz="914367">
              <a:spcBef>
                <a:spcPts val="1195"/>
              </a:spcBef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经文：马太福音15:10-20</a:t>
            </a:r>
          </a:p>
          <a:p>
            <a:pPr algn="ctr" defTabSz="914367">
              <a:spcBef>
                <a:spcPts val="1195"/>
              </a:spcBef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（和修本）</a:t>
            </a:r>
          </a:p>
        </p:txBody>
      </p:sp>
    </p:spTree>
    <p:extLst>
      <p:ext uri="{BB962C8B-B14F-4D97-AF65-F5344CB8AC3E}">
        <p14:creationId xmlns:p14="http://schemas.microsoft.com/office/powerpoint/2010/main" val="40582306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02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「承传」与「成全」</a:t>
            </a:r>
          </a:p>
        </p:txBody>
      </p:sp>
      <p:sp>
        <p:nvSpPr>
          <p:cNvPr id="203" name="Inhaltsplatzhalter 2"/>
          <p:cNvSpPr txBox="1"/>
          <p:nvPr/>
        </p:nvSpPr>
        <p:spPr>
          <a:xfrm>
            <a:off x="379101" y="1415845"/>
            <a:ext cx="8385799" cy="40554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耶稣说：「不要以为我来是要废掉律法和先知。我来不是要废掉，乃是要成全。」（太5:17）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耶稣又说：「假冒为善的人哪！以赛亚指着你们所说的预言是不错的。他说：『这百姓用嘴唇尊敬我，他们的心却远离我。他们将人的吩咐当作道理教导人，所以拜我也是枉然。』」（太15:7-9）</a:t>
            </a:r>
          </a:p>
        </p:txBody>
      </p:sp>
    </p:spTree>
    <p:extLst>
      <p:ext uri="{BB962C8B-B14F-4D97-AF65-F5344CB8AC3E}">
        <p14:creationId xmlns:p14="http://schemas.microsoft.com/office/powerpoint/2010/main" val="13054265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08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「承传」与「成全」</a:t>
            </a:r>
          </a:p>
        </p:txBody>
      </p:sp>
      <p:sp>
        <p:nvSpPr>
          <p:cNvPr id="209" name="Inhaltsplatzhalter 2"/>
          <p:cNvSpPr txBox="1"/>
          <p:nvPr/>
        </p:nvSpPr>
        <p:spPr>
          <a:xfrm>
            <a:off x="379101" y="1415845"/>
            <a:ext cx="8385799" cy="40554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回应洗手的问题，耶稣说：「入口的不能污秽人，出口的乃能污秽人。」（太15:11）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祂解释说：「凡入口的，是运到肚子里，又落在茅厕里。惟独出口的，是从心里发出来的，这才污秽人。因为从心里发出来的，有恶念、凶杀、奸淫、苟合、偷盗、妄证、谤讟。这都是污秽人的；至于不洗手吃饭，那却不污秽人。」（太15:17-20）</a:t>
            </a:r>
          </a:p>
        </p:txBody>
      </p:sp>
    </p:spTree>
    <p:extLst>
      <p:ext uri="{BB962C8B-B14F-4D97-AF65-F5344CB8AC3E}">
        <p14:creationId xmlns:p14="http://schemas.microsoft.com/office/powerpoint/2010/main" val="2304411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14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心意更新</a:t>
            </a:r>
          </a:p>
        </p:txBody>
      </p:sp>
      <p:sp>
        <p:nvSpPr>
          <p:cNvPr id="215" name="Inhaltsplatzhalter 2"/>
          <p:cNvSpPr txBox="1"/>
          <p:nvPr/>
        </p:nvSpPr>
        <p:spPr>
          <a:xfrm>
            <a:off x="379101" y="1415846"/>
            <a:ext cx="8385799" cy="37331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大家都有学习的阶段，都从模仿开始。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拿崇拜来说：为什么又要站？又要坐？要唱这些诗歌？为什么要奉献？我们都经过一个不明所以、跟着一起去做的过程。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但不能一直停留在这个阶段。在我们投入去做的时候，圣灵会引领我们的心去亲近、敬拜神。</a:t>
            </a:r>
          </a:p>
        </p:txBody>
      </p:sp>
    </p:spTree>
    <p:extLst>
      <p:ext uri="{BB962C8B-B14F-4D97-AF65-F5344CB8AC3E}">
        <p14:creationId xmlns:p14="http://schemas.microsoft.com/office/powerpoint/2010/main" val="29724686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20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心意更新</a:t>
            </a:r>
          </a:p>
        </p:txBody>
      </p:sp>
      <p:sp>
        <p:nvSpPr>
          <p:cNvPr id="221" name="Inhaltsplatzhalter 2"/>
          <p:cNvSpPr txBox="1"/>
          <p:nvPr/>
        </p:nvSpPr>
        <p:spPr>
          <a:xfrm>
            <a:off x="379101" y="1415846"/>
            <a:ext cx="8385799" cy="46710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当形式变成终点的时候，生命就会被取代。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我们唱诗歌，最后是为了亲近神；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我们祷告，最后是让自己的心转向神；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我们奉献，最后是学习承认一切所有都是从神而来；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我们聚会，最后是让我们的生命重新被神建立。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这样，外在的行为才慢慢进入内在的生命。</a:t>
            </a:r>
          </a:p>
        </p:txBody>
      </p:sp>
    </p:spTree>
    <p:extLst>
      <p:ext uri="{BB962C8B-B14F-4D97-AF65-F5344CB8AC3E}">
        <p14:creationId xmlns:p14="http://schemas.microsoft.com/office/powerpoint/2010/main" val="15462970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26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心意更新</a:t>
            </a:r>
          </a:p>
        </p:txBody>
      </p:sp>
      <p:sp>
        <p:nvSpPr>
          <p:cNvPr id="227" name="Inhaltsplatzhalter 2"/>
          <p:cNvSpPr txBox="1"/>
          <p:nvPr/>
        </p:nvSpPr>
        <p:spPr>
          <a:xfrm>
            <a:off x="379101" y="1415846"/>
            <a:ext cx="8385799" cy="3887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事奉也一样。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在教会的事奉，除了开始的时候有简单培训，我们更多从模仿开始：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怎样祷告？怎样领诗歌？怎样预备爱筵？怎样司会？怎样带领查经？怎样做同工？怎样做执事？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这些都是一代一代传承下去。</a:t>
            </a:r>
          </a:p>
        </p:txBody>
      </p:sp>
    </p:spTree>
    <p:extLst>
      <p:ext uri="{BB962C8B-B14F-4D97-AF65-F5344CB8AC3E}">
        <p14:creationId xmlns:p14="http://schemas.microsoft.com/office/powerpoint/2010/main" val="10246016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32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心意更新</a:t>
            </a:r>
          </a:p>
        </p:txBody>
      </p:sp>
      <p:sp>
        <p:nvSpPr>
          <p:cNvPr id="233" name="Inhaltsplatzhalter 2"/>
          <p:cNvSpPr txBox="1"/>
          <p:nvPr/>
        </p:nvSpPr>
        <p:spPr>
          <a:xfrm>
            <a:off x="379101" y="1415846"/>
            <a:ext cx="8385799" cy="40409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我们或许在开始的时候有许多疑问：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为什么要这样做？为什么不这样做？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我们要不断问问题，不断从外在的行为进入内在对神的敬拜。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求神给自己有爱人的恩赐。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求神让我们不只是把事情做完，而是在事奉里越来越爱神、爱人。</a:t>
            </a:r>
          </a:p>
        </p:txBody>
      </p:sp>
    </p:spTree>
    <p:extLst>
      <p:ext uri="{BB962C8B-B14F-4D97-AF65-F5344CB8AC3E}">
        <p14:creationId xmlns:p14="http://schemas.microsoft.com/office/powerpoint/2010/main" val="24991442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38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心意更新</a:t>
            </a:r>
          </a:p>
        </p:txBody>
      </p:sp>
      <p:sp>
        <p:nvSpPr>
          <p:cNvPr id="239" name="Inhaltsplatzhalter 2"/>
          <p:cNvSpPr txBox="1"/>
          <p:nvPr/>
        </p:nvSpPr>
        <p:spPr>
          <a:xfrm>
            <a:off x="379101" y="1415846"/>
            <a:ext cx="8385799" cy="21508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真正的敬拜，不只是聚会里唱诗、祷告，也是我们把生命献给神；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而真正的事奉，也不只是完成工作，而是从敬拜神的心而来。</a:t>
            </a:r>
          </a:p>
        </p:txBody>
      </p:sp>
    </p:spTree>
    <p:extLst>
      <p:ext uri="{BB962C8B-B14F-4D97-AF65-F5344CB8AC3E}">
        <p14:creationId xmlns:p14="http://schemas.microsoft.com/office/powerpoint/2010/main" val="8476454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44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心意更新</a:t>
            </a:r>
          </a:p>
        </p:txBody>
      </p:sp>
      <p:sp>
        <p:nvSpPr>
          <p:cNvPr id="245" name="Inhaltsplatzhalter 2"/>
          <p:cNvSpPr txBox="1"/>
          <p:nvPr/>
        </p:nvSpPr>
        <p:spPr>
          <a:xfrm>
            <a:off x="379101" y="1415846"/>
            <a:ext cx="8385799" cy="29347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要避免建立「招侍」岗位，却没有「招待」；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建立「关爱大使」却没有爱；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建立「团契小组」却没有生命交流和支持；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建立「栽培事工」却毁了人的信仰。</a:t>
            </a:r>
          </a:p>
        </p:txBody>
      </p:sp>
    </p:spTree>
    <p:extLst>
      <p:ext uri="{BB962C8B-B14F-4D97-AF65-F5344CB8AC3E}">
        <p14:creationId xmlns:p14="http://schemas.microsoft.com/office/powerpoint/2010/main" val="79148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50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不断评估</a:t>
            </a:r>
          </a:p>
        </p:txBody>
      </p:sp>
      <p:sp>
        <p:nvSpPr>
          <p:cNvPr id="251" name="Inhaltsplatzhalter 2"/>
          <p:cNvSpPr txBox="1"/>
          <p:nvPr/>
        </p:nvSpPr>
        <p:spPr>
          <a:xfrm>
            <a:off x="379101" y="1415846"/>
            <a:ext cx="8385799" cy="21508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「律法的成全」好像建立恒常做运动的习惯。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大家穿着同样的装备，外面看起来都一样，但实力的差距是看不出来的。</a:t>
            </a:r>
          </a:p>
        </p:txBody>
      </p:sp>
    </p:spTree>
    <p:extLst>
      <p:ext uri="{BB962C8B-B14F-4D97-AF65-F5344CB8AC3E}">
        <p14:creationId xmlns:p14="http://schemas.microsoft.com/office/powerpoint/2010/main" val="22442243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56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不断评估</a:t>
            </a:r>
          </a:p>
        </p:txBody>
      </p:sp>
      <p:sp>
        <p:nvSpPr>
          <p:cNvPr id="257" name="Inhaltsplatzhalter 2"/>
          <p:cNvSpPr txBox="1"/>
          <p:nvPr/>
        </p:nvSpPr>
        <p:spPr>
          <a:xfrm>
            <a:off x="379101" y="1415846"/>
            <a:ext cx="8385799" cy="37331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有人会跟随教练的指导去练习，有人会自己研究，怎样才能进步，怎样才能不受伤。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运动很多时都三分钟热度，不能持续。能选择一个运动，持续一年以上，不能单靠意志，也不能只靠朋友支持。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必定要从内心中产生动力，也必定要找到适合自己的能力和时间。</a:t>
            </a:r>
          </a:p>
        </p:txBody>
      </p:sp>
    </p:spTree>
    <p:extLst>
      <p:ext uri="{BB962C8B-B14F-4D97-AF65-F5344CB8AC3E}">
        <p14:creationId xmlns:p14="http://schemas.microsoft.com/office/powerpoint/2010/main" val="3231426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54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引言</a:t>
            </a:r>
          </a:p>
        </p:txBody>
      </p:sp>
      <p:sp>
        <p:nvSpPr>
          <p:cNvPr id="155" name="Inhaltsplatzhalter 2"/>
          <p:cNvSpPr txBox="1"/>
          <p:nvPr/>
        </p:nvSpPr>
        <p:spPr>
          <a:xfrm>
            <a:off x="379101" y="1415845"/>
            <a:ext cx="8385799" cy="18285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亲爱的弟兄姊妹！愿你们平安。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</p:txBody>
      </p:sp>
    </p:spTree>
    <p:extLst>
      <p:ext uri="{BB962C8B-B14F-4D97-AF65-F5344CB8AC3E}">
        <p14:creationId xmlns:p14="http://schemas.microsoft.com/office/powerpoint/2010/main" val="12611207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62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不断评估</a:t>
            </a:r>
          </a:p>
        </p:txBody>
      </p:sp>
      <p:sp>
        <p:nvSpPr>
          <p:cNvPr id="263" name="Inhaltsplatzhalter 2"/>
          <p:cNvSpPr txBox="1"/>
          <p:nvPr/>
        </p:nvSpPr>
        <p:spPr>
          <a:xfrm>
            <a:off x="379101" y="1415845"/>
            <a:ext cx="8385799" cy="31031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有许多种跑法：长跑、节奏跑、冲刺跑、比赛配速、轻松跑、恢复跑。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最近对「轻松跑」有新的领会：跑完不能感到吃力，不能影响工作生活，不能影响整个训练周期；跑完反而是精神了的，才是轻松跑。</a:t>
            </a:r>
          </a:p>
        </p:txBody>
      </p:sp>
    </p:spTree>
    <p:extLst>
      <p:ext uri="{BB962C8B-B14F-4D97-AF65-F5344CB8AC3E}">
        <p14:creationId xmlns:p14="http://schemas.microsoft.com/office/powerpoint/2010/main" val="40192908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68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不断评估</a:t>
            </a:r>
          </a:p>
        </p:txBody>
      </p:sp>
      <p:sp>
        <p:nvSpPr>
          <p:cNvPr id="269" name="Inhaltsplatzhalter 2"/>
          <p:cNvSpPr txBox="1"/>
          <p:nvPr/>
        </p:nvSpPr>
        <p:spPr>
          <a:xfrm>
            <a:off x="379101" y="1415846"/>
            <a:ext cx="8385799" cy="31031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同样，相信神或事奉神，若要持续、不受伤，也很相似。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不是靠意志力去坚持，也不是别人做什么，就认为自己也一定做到，更不要超过自己可以承担的能力，影响了平日的生活、工作和家庭。</a:t>
            </a:r>
          </a:p>
        </p:txBody>
      </p:sp>
    </p:spTree>
    <p:extLst>
      <p:ext uri="{BB962C8B-B14F-4D97-AF65-F5344CB8AC3E}">
        <p14:creationId xmlns:p14="http://schemas.microsoft.com/office/powerpoint/2010/main" val="29514733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74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不断评估</a:t>
            </a:r>
          </a:p>
        </p:txBody>
      </p:sp>
      <p:sp>
        <p:nvSpPr>
          <p:cNvPr id="275" name="Inhaltsplatzhalter 2"/>
          <p:cNvSpPr txBox="1"/>
          <p:nvPr/>
        </p:nvSpPr>
        <p:spPr>
          <a:xfrm>
            <a:off x="379101" y="1415846"/>
            <a:ext cx="8385799" cy="42093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我不是说信仰「轻轻松松」就好，而是我们需要辨识神给我们的承担，也诚实面对自己的能力和限制。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有些事奉，是我们现在需要承担的，可以按能力作出挑战的，冲刺跑一下；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有些事情，可能是我们现在还未能承担的；有些事情，需要学习；有些事情，需要等待；有些事情，也可能需要放下。</a:t>
            </a:r>
          </a:p>
        </p:txBody>
      </p:sp>
    </p:spTree>
    <p:extLst>
      <p:ext uri="{BB962C8B-B14F-4D97-AF65-F5344CB8AC3E}">
        <p14:creationId xmlns:p14="http://schemas.microsoft.com/office/powerpoint/2010/main" val="28884140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80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不断评估</a:t>
            </a:r>
          </a:p>
        </p:txBody>
      </p:sp>
      <p:sp>
        <p:nvSpPr>
          <p:cNvPr id="281" name="Inhaltsplatzhalter 2"/>
          <p:cNvSpPr txBox="1"/>
          <p:nvPr/>
        </p:nvSpPr>
        <p:spPr>
          <a:xfrm>
            <a:off x="379101" y="1415845"/>
            <a:ext cx="8385799" cy="23047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量力而为！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因为勉为其难地去做，未必能够持久；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长期累积下来，也可能产生比较、不健康的情绪。</a:t>
            </a:r>
          </a:p>
        </p:txBody>
      </p:sp>
    </p:spTree>
    <p:extLst>
      <p:ext uri="{BB962C8B-B14F-4D97-AF65-F5344CB8AC3E}">
        <p14:creationId xmlns:p14="http://schemas.microsoft.com/office/powerpoint/2010/main" val="14566721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86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不断评估</a:t>
            </a:r>
          </a:p>
        </p:txBody>
      </p:sp>
      <p:sp>
        <p:nvSpPr>
          <p:cNvPr id="287" name="Inhaltsplatzhalter 2"/>
          <p:cNvSpPr txBox="1"/>
          <p:nvPr/>
        </p:nvSpPr>
        <p:spPr>
          <a:xfrm>
            <a:off x="379101" y="1415846"/>
            <a:ext cx="8385799" cy="21508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信仰的成全，也是一個持续的过程。我们不只是问：「我做到了没有？」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也要问：「我这样做，有没有让我更爱神、更爱人？」</a:t>
            </a:r>
          </a:p>
        </p:txBody>
      </p:sp>
    </p:spTree>
    <p:extLst>
      <p:ext uri="{BB962C8B-B14F-4D97-AF65-F5344CB8AC3E}">
        <p14:creationId xmlns:p14="http://schemas.microsoft.com/office/powerpoint/2010/main" val="22175094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92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总结</a:t>
            </a:r>
          </a:p>
        </p:txBody>
      </p:sp>
      <p:sp>
        <p:nvSpPr>
          <p:cNvPr id="293" name="Inhaltsplatzhalter 2"/>
          <p:cNvSpPr txBox="1"/>
          <p:nvPr/>
        </p:nvSpPr>
        <p:spPr>
          <a:xfrm>
            <a:off x="379101" y="1415846"/>
            <a:ext cx="8385799" cy="31031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耶稣在面对法利赛人和文士，也是在重新问一个问题：什么值得承传？什么需要放下？什么需要被成全？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判别的标准，必须回到：从心里发出对神的爱慕，对神的亲近，对人的爱。一切都要放在这个标准来重新审视一遍。</a:t>
            </a:r>
          </a:p>
        </p:txBody>
      </p:sp>
    </p:spTree>
    <p:extLst>
      <p:ext uri="{BB962C8B-B14F-4D97-AF65-F5344CB8AC3E}">
        <p14:creationId xmlns:p14="http://schemas.microsoft.com/office/powerpoint/2010/main" val="22173883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298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总结</a:t>
            </a:r>
          </a:p>
        </p:txBody>
      </p:sp>
      <p:sp>
        <p:nvSpPr>
          <p:cNvPr id="299" name="Inhaltsplatzhalter 2"/>
          <p:cNvSpPr txBox="1"/>
          <p:nvPr/>
        </p:nvSpPr>
        <p:spPr>
          <a:xfrm>
            <a:off x="379101" y="1415846"/>
            <a:ext cx="8385799" cy="262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我们开始的时候可能只是模仿，慢慢地，我们明白背后的心意，再慢慢地，这个心意进入我们的生命。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最后，不再只是「别人叫我这样做」，而是从我们自己的心里发出来。</a:t>
            </a:r>
          </a:p>
        </p:txBody>
      </p:sp>
    </p:spTree>
    <p:extLst>
      <p:ext uri="{BB962C8B-B14F-4D97-AF65-F5344CB8AC3E}">
        <p14:creationId xmlns:p14="http://schemas.microsoft.com/office/powerpoint/2010/main" val="25958954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3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304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总结</a:t>
            </a:r>
          </a:p>
        </p:txBody>
      </p:sp>
      <p:sp>
        <p:nvSpPr>
          <p:cNvPr id="305" name="Inhaltsplatzhalter 2"/>
          <p:cNvSpPr txBox="1"/>
          <p:nvPr/>
        </p:nvSpPr>
        <p:spPr>
          <a:xfrm>
            <a:off x="379101" y="1415846"/>
            <a:ext cx="8385799" cy="21508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求神怜悯我们，让我们不只是用嘴唇尊敬祂，而是让我们的心真正归向祂。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让我们的信仰，不只是停留在外面的规矩，而是真的从心里发出对神的爱、对人的爱。</a:t>
            </a:r>
          </a:p>
        </p:txBody>
      </p:sp>
    </p:spTree>
    <p:extLst>
      <p:ext uri="{BB962C8B-B14F-4D97-AF65-F5344CB8AC3E}">
        <p14:creationId xmlns:p14="http://schemas.microsoft.com/office/powerpoint/2010/main" val="517851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60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引言</a:t>
            </a:r>
          </a:p>
        </p:txBody>
      </p:sp>
      <p:sp>
        <p:nvSpPr>
          <p:cNvPr id="161" name="Inhaltsplatzhalter 2"/>
          <p:cNvSpPr txBox="1"/>
          <p:nvPr/>
        </p:nvSpPr>
        <p:spPr>
          <a:xfrm>
            <a:off x="379101" y="1415846"/>
            <a:ext cx="8385799" cy="32570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马太福音15章，也会看到一种让人窒息的宗教信仰。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耶稣针对当时候这种注重表面行为的宗教信仰，带来了一个新的面貌，说出了真实的信仰，是从心里发出来的。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endParaRPr sz="3094"/>
          </a:p>
        </p:txBody>
      </p:sp>
    </p:spTree>
    <p:extLst>
      <p:ext uri="{BB962C8B-B14F-4D97-AF65-F5344CB8AC3E}">
        <p14:creationId xmlns:p14="http://schemas.microsoft.com/office/powerpoint/2010/main" val="3857849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古人传统的现象</a:t>
            </a:r>
          </a:p>
        </p:txBody>
      </p:sp>
      <p:sp>
        <p:nvSpPr>
          <p:cNvPr id="167" name="Inhaltsplatzhalter 2"/>
          <p:cNvSpPr txBox="1"/>
          <p:nvPr/>
        </p:nvSpPr>
        <p:spPr>
          <a:xfrm>
            <a:off x="379101" y="1415846"/>
            <a:ext cx="8385799" cy="16746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今天我们读了马太福音15:10-20节。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15章一开始，法利赛人批评耶稣没有按古人的规矩洗手。</a:t>
            </a:r>
          </a:p>
        </p:txBody>
      </p:sp>
    </p:spTree>
    <p:extLst>
      <p:ext uri="{BB962C8B-B14F-4D97-AF65-F5344CB8AC3E}">
        <p14:creationId xmlns:p14="http://schemas.microsoft.com/office/powerpoint/2010/main" val="2078202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72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古人传统的现象</a:t>
            </a:r>
          </a:p>
        </p:txBody>
      </p:sp>
      <p:sp>
        <p:nvSpPr>
          <p:cNvPr id="173" name="Inhaltsplatzhalter 2"/>
          <p:cNvSpPr txBox="1"/>
          <p:nvPr/>
        </p:nvSpPr>
        <p:spPr>
          <a:xfrm>
            <a:off x="379101" y="1415845"/>
            <a:ext cx="8385799" cy="10446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耶稣说：「你们为什么因着你们的遗传，犯神的诫命呢？」（太15:3）</a:t>
            </a:r>
          </a:p>
        </p:txBody>
      </p:sp>
    </p:spTree>
    <p:extLst>
      <p:ext uri="{BB962C8B-B14F-4D97-AF65-F5344CB8AC3E}">
        <p14:creationId xmlns:p14="http://schemas.microsoft.com/office/powerpoint/2010/main" val="2903325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78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古人传统的现象</a:t>
            </a:r>
          </a:p>
        </p:txBody>
      </p:sp>
      <p:sp>
        <p:nvSpPr>
          <p:cNvPr id="179" name="Inhaltsplatzhalter 2"/>
          <p:cNvSpPr txBox="1"/>
          <p:nvPr/>
        </p:nvSpPr>
        <p:spPr>
          <a:xfrm>
            <a:off x="379101" y="1415846"/>
            <a:ext cx="8385799" cy="3887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在华人社会中，在公共交通中，出现一些特别的座位⋯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香港称为「关爱座」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中国大陆称为「爱心专座」或「老幼病残孕专座」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台湾则称为「博爱座」，近年已改称为「优先席」。</a:t>
            </a:r>
          </a:p>
        </p:txBody>
      </p:sp>
    </p:spTree>
    <p:extLst>
      <p:ext uri="{BB962C8B-B14F-4D97-AF65-F5344CB8AC3E}">
        <p14:creationId xmlns:p14="http://schemas.microsoft.com/office/powerpoint/2010/main" val="5864846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84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古人传统的现象</a:t>
            </a:r>
          </a:p>
        </p:txBody>
      </p:sp>
      <p:sp>
        <p:nvSpPr>
          <p:cNvPr id="185" name="Inhaltsplatzhalter 2"/>
          <p:cNvSpPr txBox="1"/>
          <p:nvPr/>
        </p:nvSpPr>
        <p:spPr>
          <a:xfrm>
            <a:off x="379101" y="1415846"/>
            <a:ext cx="8385799" cy="5684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信仰和教会里，也有很多规则的。</a:t>
            </a:r>
          </a:p>
        </p:txBody>
      </p:sp>
    </p:spTree>
    <p:extLst>
      <p:ext uri="{BB962C8B-B14F-4D97-AF65-F5344CB8AC3E}">
        <p14:creationId xmlns:p14="http://schemas.microsoft.com/office/powerpoint/2010/main" val="3116905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90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古人传统的现象</a:t>
            </a:r>
          </a:p>
        </p:txBody>
      </p:sp>
      <p:sp>
        <p:nvSpPr>
          <p:cNvPr id="191" name="Inhaltsplatzhalter 2"/>
          <p:cNvSpPr txBox="1"/>
          <p:nvPr/>
        </p:nvSpPr>
        <p:spPr>
          <a:xfrm>
            <a:off x="379101" y="1415845"/>
            <a:ext cx="8385799" cy="18285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大家会不会感到有压力呢？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如果说：有！为什么呢？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如果说：没有！为什么呢？</a:t>
            </a:r>
          </a:p>
        </p:txBody>
      </p:sp>
    </p:spTree>
    <p:extLst>
      <p:ext uri="{BB962C8B-B14F-4D97-AF65-F5344CB8AC3E}">
        <p14:creationId xmlns:p14="http://schemas.microsoft.com/office/powerpoint/2010/main" val="1258301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图片 8" descr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9144002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96" name="Titel 1"/>
          <p:cNvSpPr txBox="1"/>
          <p:nvPr/>
        </p:nvSpPr>
        <p:spPr>
          <a:xfrm>
            <a:off x="1092467" y="224901"/>
            <a:ext cx="6538270" cy="65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 anchor="ctr">
            <a:spAutoFit/>
          </a:bodyPr>
          <a:lstStyle>
            <a:lvl1pPr defTabSz="650240">
              <a:lnSpc>
                <a:spcPct val="90000"/>
              </a:lnSpc>
              <a:spcBef>
                <a:spcPts val="0"/>
              </a:spcBef>
              <a:defRPr sz="5800">
                <a:solidFill>
                  <a:srgbClr val="2E75B6"/>
                </a:solidFill>
                <a:latin typeface="SimHei"/>
                <a:ea typeface="SimHei"/>
                <a:cs typeface="SimHei"/>
                <a:sym typeface="SimHei"/>
              </a:defRPr>
            </a:lvl1pPr>
          </a:lstStyle>
          <a:p>
            <a:r>
              <a:rPr sz="4078"/>
              <a:t>「承传」与「成全」</a:t>
            </a:r>
          </a:p>
        </p:txBody>
      </p:sp>
      <p:sp>
        <p:nvSpPr>
          <p:cNvPr id="197" name="Inhaltsplatzhalter 2"/>
          <p:cNvSpPr txBox="1"/>
          <p:nvPr/>
        </p:nvSpPr>
        <p:spPr>
          <a:xfrm>
            <a:off x="379101" y="1415846"/>
            <a:ext cx="8385799" cy="16746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19" rIns="45719" bIns="45719">
            <a:spAutoFit/>
          </a:bodyPr>
          <a:lstStyle/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这些规矩，最终有没有把人的心带回神面前？</a:t>
            </a:r>
          </a:p>
          <a:p>
            <a:pPr marL="578058" lvl="1" indent="-310177" defTabSz="914367">
              <a:spcBef>
                <a:spcPts val="1195"/>
              </a:spcBef>
              <a:buSzPct val="100000"/>
              <a:buChar char="•"/>
              <a:defRPr sz="4400">
                <a:latin typeface="SimHei"/>
                <a:ea typeface="SimHei"/>
                <a:cs typeface="SimHei"/>
                <a:sym typeface="SimHei"/>
              </a:defRPr>
            </a:pPr>
            <a:r>
              <a:rPr sz="3094"/>
              <a:t>这些规矩，有没有真正改变人的生命？</a:t>
            </a:r>
          </a:p>
        </p:txBody>
      </p:sp>
    </p:spTree>
    <p:extLst>
      <p:ext uri="{BB962C8B-B14F-4D97-AF65-F5344CB8AC3E}">
        <p14:creationId xmlns:p14="http://schemas.microsoft.com/office/powerpoint/2010/main" val="3321079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644</Words>
  <Application>Microsoft Office PowerPoint</Application>
  <PresentationFormat>Bildschirmpräsentation (4:3)</PresentationFormat>
  <Paragraphs>152</Paragraphs>
  <Slides>27</Slides>
  <Notes>27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27</vt:i4>
      </vt:variant>
    </vt:vector>
  </HeadingPairs>
  <TitlesOfParts>
    <vt:vector size="31" baseType="lpstr">
      <vt:lpstr>等线</vt:lpstr>
      <vt:lpstr>SimHei</vt:lpstr>
      <vt:lpstr>Arial</vt:lpstr>
      <vt:lpstr>Office 主题​​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siqi D</dc:creator>
  <cp:lastModifiedBy>dongdong</cp:lastModifiedBy>
  <cp:revision>1045</cp:revision>
  <dcterms:created xsi:type="dcterms:W3CDTF">2023-03-17T14:22:59Z</dcterms:created>
  <dcterms:modified xsi:type="dcterms:W3CDTF">2026-08-19T02:32:08Z</dcterms:modified>
</cp:coreProperties>
</file>