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" ContentType="image/ti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3"/>
  </p:notesMasterIdLst>
  <p:sldIdLst>
    <p:sldId id="22742" r:id="rId2"/>
    <p:sldId id="22743" r:id="rId3"/>
    <p:sldId id="22744" r:id="rId4"/>
    <p:sldId id="22745" r:id="rId5"/>
    <p:sldId id="22746" r:id="rId6"/>
    <p:sldId id="22747" r:id="rId7"/>
    <p:sldId id="22748" r:id="rId8"/>
    <p:sldId id="22749" r:id="rId9"/>
    <p:sldId id="22750" r:id="rId10"/>
    <p:sldId id="22751" r:id="rId11"/>
    <p:sldId id="22752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中度样式 2 - 强调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中度样式 2 - 强调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5758FB7-9AC5-4552-8A53-C91805E547FA}" styleName="主题样式 1 - 强调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05" autoAdjust="0"/>
    <p:restoredTop sz="83732" autoAdjust="0"/>
  </p:normalViewPr>
  <p:slideViewPr>
    <p:cSldViewPr snapToGrid="0">
      <p:cViewPr varScale="1">
        <p:scale>
          <a:sx n="135" d="100"/>
          <a:sy n="135" d="100"/>
        </p:scale>
        <p:origin x="2622" y="132"/>
      </p:cViewPr>
      <p:guideLst/>
    </p:cSldViewPr>
  </p:slid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8EBC27-3C92-DF40-81E2-50E2258292AA}" type="datetimeFigureOut">
              <a:rPr lang="zh-CN" altLang="en-US"/>
              <a:t>2026/8/24</a:t>
            </a:fld>
            <a:endParaRPr kumimoji="1"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72B3B1-C204-5A46-AA13-7B4CAFF35EC8}" type="slidenum">
              <a:rPr/>
              <a:t>‹Nr.›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916601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76B3A0-93FD-2D99-BD79-E4D65D910C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Shape 150">
            <a:extLst>
              <a:ext uri="{FF2B5EF4-FFF2-40B4-BE49-F238E27FC236}">
                <a16:creationId xmlns:a16="http://schemas.microsoft.com/office/drawing/2014/main" id="{13018AB9-21CA-189E-9B1F-976B57490C1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51" name="Shape 151">
            <a:extLst>
              <a:ext uri="{FF2B5EF4-FFF2-40B4-BE49-F238E27FC236}">
                <a16:creationId xmlns:a16="http://schemas.microsoft.com/office/drawing/2014/main" id="{31CADA7B-BC27-619F-4ACC-40D5743708A8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请注意修改证道题目和讲员</a:t>
            </a:r>
          </a:p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标题为42</a:t>
            </a:r>
          </a:p>
        </p:txBody>
      </p:sp>
    </p:spTree>
    <p:extLst>
      <p:ext uri="{BB962C8B-B14F-4D97-AF65-F5344CB8AC3E}">
        <p14:creationId xmlns:p14="http://schemas.microsoft.com/office/powerpoint/2010/main" val="24198245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E22589-6DFC-FEEE-CEFE-56A542D378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Shape 213">
            <a:extLst>
              <a:ext uri="{FF2B5EF4-FFF2-40B4-BE49-F238E27FC236}">
                <a16:creationId xmlns:a16="http://schemas.microsoft.com/office/drawing/2014/main" id="{57DA2771-307E-E8FB-42B0-B32C85BECAA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14" name="Shape 214">
            <a:extLst>
              <a:ext uri="{FF2B5EF4-FFF2-40B4-BE49-F238E27FC236}">
                <a16:creationId xmlns:a16="http://schemas.microsoft.com/office/drawing/2014/main" id="{735C8049-350F-2F30-DFEC-D55E75A39D47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请注意修改证道题目和讲员</a:t>
            </a:r>
          </a:p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标题为42</a:t>
            </a:r>
          </a:p>
        </p:txBody>
      </p:sp>
    </p:spTree>
    <p:extLst>
      <p:ext uri="{BB962C8B-B14F-4D97-AF65-F5344CB8AC3E}">
        <p14:creationId xmlns:p14="http://schemas.microsoft.com/office/powerpoint/2010/main" val="30674240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6C896D-C655-BA84-EFAA-54C5F1CAB0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Shape 219">
            <a:extLst>
              <a:ext uri="{FF2B5EF4-FFF2-40B4-BE49-F238E27FC236}">
                <a16:creationId xmlns:a16="http://schemas.microsoft.com/office/drawing/2014/main" id="{7473BBF1-33AF-5C89-DA2C-6801EEB0006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20" name="Shape 220">
            <a:extLst>
              <a:ext uri="{FF2B5EF4-FFF2-40B4-BE49-F238E27FC236}">
                <a16:creationId xmlns:a16="http://schemas.microsoft.com/office/drawing/2014/main" id="{7BC7F393-0607-1B9F-471F-87714A8F6958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请注意修改证道题目和讲员</a:t>
            </a:r>
          </a:p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标题为42</a:t>
            </a:r>
          </a:p>
        </p:txBody>
      </p:sp>
    </p:spTree>
    <p:extLst>
      <p:ext uri="{BB962C8B-B14F-4D97-AF65-F5344CB8AC3E}">
        <p14:creationId xmlns:p14="http://schemas.microsoft.com/office/powerpoint/2010/main" val="30664584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F550FA-9482-0639-B6E1-8345ED6915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Shape 156">
            <a:extLst>
              <a:ext uri="{FF2B5EF4-FFF2-40B4-BE49-F238E27FC236}">
                <a16:creationId xmlns:a16="http://schemas.microsoft.com/office/drawing/2014/main" id="{FD0ED9BD-DE7F-1048-B4AA-17E52AE5EF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57" name="Shape 157">
            <a:extLst>
              <a:ext uri="{FF2B5EF4-FFF2-40B4-BE49-F238E27FC236}">
                <a16:creationId xmlns:a16="http://schemas.microsoft.com/office/drawing/2014/main" id="{4A6E77D4-DE78-FB5F-73A5-EE47F5B958BB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请注意修改证道题目和讲员</a:t>
            </a:r>
          </a:p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标题为42</a:t>
            </a:r>
          </a:p>
        </p:txBody>
      </p:sp>
    </p:spTree>
    <p:extLst>
      <p:ext uri="{BB962C8B-B14F-4D97-AF65-F5344CB8AC3E}">
        <p14:creationId xmlns:p14="http://schemas.microsoft.com/office/powerpoint/2010/main" val="13285011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ADB042-1648-4872-7111-9A39066B30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hape 168">
            <a:extLst>
              <a:ext uri="{FF2B5EF4-FFF2-40B4-BE49-F238E27FC236}">
                <a16:creationId xmlns:a16="http://schemas.microsoft.com/office/drawing/2014/main" id="{760FC02C-4B6D-A727-0198-D1E1D9C8AE6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69" name="Shape 169">
            <a:extLst>
              <a:ext uri="{FF2B5EF4-FFF2-40B4-BE49-F238E27FC236}">
                <a16:creationId xmlns:a16="http://schemas.microsoft.com/office/drawing/2014/main" id="{6E26474A-8967-A0D2-0CAD-A88742F84583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请注意修改证道题目和讲员</a:t>
            </a:r>
          </a:p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标题为42</a:t>
            </a:r>
          </a:p>
        </p:txBody>
      </p:sp>
    </p:spTree>
    <p:extLst>
      <p:ext uri="{BB962C8B-B14F-4D97-AF65-F5344CB8AC3E}">
        <p14:creationId xmlns:p14="http://schemas.microsoft.com/office/powerpoint/2010/main" val="21358771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27E724-E01F-A7E7-6D47-C56A042B66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>
            <a:extLst>
              <a:ext uri="{FF2B5EF4-FFF2-40B4-BE49-F238E27FC236}">
                <a16:creationId xmlns:a16="http://schemas.microsoft.com/office/drawing/2014/main" id="{01E3040C-0B79-15CE-72EB-2E6786BF8A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5" name="Shape 175">
            <a:extLst>
              <a:ext uri="{FF2B5EF4-FFF2-40B4-BE49-F238E27FC236}">
                <a16:creationId xmlns:a16="http://schemas.microsoft.com/office/drawing/2014/main" id="{A4A126FE-5730-9D37-CDA9-3685A6F96D77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请注意修改证道题目和讲员</a:t>
            </a:r>
          </a:p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标题为42</a:t>
            </a:r>
          </a:p>
        </p:txBody>
      </p:sp>
    </p:spTree>
    <p:extLst>
      <p:ext uri="{BB962C8B-B14F-4D97-AF65-F5344CB8AC3E}">
        <p14:creationId xmlns:p14="http://schemas.microsoft.com/office/powerpoint/2010/main" val="41524353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03C81F-8498-DD67-FFEE-466DA7DE84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Shape 181">
            <a:extLst>
              <a:ext uri="{FF2B5EF4-FFF2-40B4-BE49-F238E27FC236}">
                <a16:creationId xmlns:a16="http://schemas.microsoft.com/office/drawing/2014/main" id="{D18D67C4-DDA5-3506-B75A-A73B9FA551C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82" name="Shape 182">
            <a:extLst>
              <a:ext uri="{FF2B5EF4-FFF2-40B4-BE49-F238E27FC236}">
                <a16:creationId xmlns:a16="http://schemas.microsoft.com/office/drawing/2014/main" id="{F1FA7CC4-2F5A-2A00-9B4F-8A9E453DDE48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请注意修改证道题目和讲员</a:t>
            </a:r>
          </a:p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标题为42</a:t>
            </a:r>
          </a:p>
        </p:txBody>
      </p:sp>
    </p:spTree>
    <p:extLst>
      <p:ext uri="{BB962C8B-B14F-4D97-AF65-F5344CB8AC3E}">
        <p14:creationId xmlns:p14="http://schemas.microsoft.com/office/powerpoint/2010/main" val="774745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3CAECC-B00B-9CFF-B205-E6CCA5FFD5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Shape 188">
            <a:extLst>
              <a:ext uri="{FF2B5EF4-FFF2-40B4-BE49-F238E27FC236}">
                <a16:creationId xmlns:a16="http://schemas.microsoft.com/office/drawing/2014/main" id="{1B6E9CC5-F8FD-64DD-BAAB-705AE5A794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89" name="Shape 189">
            <a:extLst>
              <a:ext uri="{FF2B5EF4-FFF2-40B4-BE49-F238E27FC236}">
                <a16:creationId xmlns:a16="http://schemas.microsoft.com/office/drawing/2014/main" id="{B13F058B-1AB2-3F01-F4DC-93D3B633E6D5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请注意修改证道题目和讲员</a:t>
            </a:r>
          </a:p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标题为42</a:t>
            </a:r>
          </a:p>
        </p:txBody>
      </p:sp>
    </p:spTree>
    <p:extLst>
      <p:ext uri="{BB962C8B-B14F-4D97-AF65-F5344CB8AC3E}">
        <p14:creationId xmlns:p14="http://schemas.microsoft.com/office/powerpoint/2010/main" val="25385446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B1A95A-D810-18B3-9D5C-EFF73CF161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Shape 195">
            <a:extLst>
              <a:ext uri="{FF2B5EF4-FFF2-40B4-BE49-F238E27FC236}">
                <a16:creationId xmlns:a16="http://schemas.microsoft.com/office/drawing/2014/main" id="{7F352D96-D05F-98A7-643E-BFCBB146BA1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96" name="Shape 196">
            <a:extLst>
              <a:ext uri="{FF2B5EF4-FFF2-40B4-BE49-F238E27FC236}">
                <a16:creationId xmlns:a16="http://schemas.microsoft.com/office/drawing/2014/main" id="{F70319D6-DB22-BA49-A437-AFEE18A2CA65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请注意修改证道题目和讲员</a:t>
            </a:r>
          </a:p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标题为42</a:t>
            </a:r>
          </a:p>
        </p:txBody>
      </p:sp>
    </p:spTree>
    <p:extLst>
      <p:ext uri="{BB962C8B-B14F-4D97-AF65-F5344CB8AC3E}">
        <p14:creationId xmlns:p14="http://schemas.microsoft.com/office/powerpoint/2010/main" val="31230727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9B70AF-D257-B20B-EDBE-ECBB207851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Shape 201">
            <a:extLst>
              <a:ext uri="{FF2B5EF4-FFF2-40B4-BE49-F238E27FC236}">
                <a16:creationId xmlns:a16="http://schemas.microsoft.com/office/drawing/2014/main" id="{12883CE0-8FA7-F3F4-8E31-95D3CF7D371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02" name="Shape 202">
            <a:extLst>
              <a:ext uri="{FF2B5EF4-FFF2-40B4-BE49-F238E27FC236}">
                <a16:creationId xmlns:a16="http://schemas.microsoft.com/office/drawing/2014/main" id="{DC91841E-C029-8D23-CF36-F52C3CFE4419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请注意修改证道题目和讲员</a:t>
            </a:r>
          </a:p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标题为42</a:t>
            </a:r>
          </a:p>
        </p:txBody>
      </p:sp>
    </p:spTree>
    <p:extLst>
      <p:ext uri="{BB962C8B-B14F-4D97-AF65-F5344CB8AC3E}">
        <p14:creationId xmlns:p14="http://schemas.microsoft.com/office/powerpoint/2010/main" val="21996781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69D0A2-156E-5554-4626-9DD33D2128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Shape 207">
            <a:extLst>
              <a:ext uri="{FF2B5EF4-FFF2-40B4-BE49-F238E27FC236}">
                <a16:creationId xmlns:a16="http://schemas.microsoft.com/office/drawing/2014/main" id="{6CCE5B9E-03BB-8E6B-1BCD-33747C5A2FE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08" name="Shape 208">
            <a:extLst>
              <a:ext uri="{FF2B5EF4-FFF2-40B4-BE49-F238E27FC236}">
                <a16:creationId xmlns:a16="http://schemas.microsoft.com/office/drawing/2014/main" id="{E2C2582B-554B-132C-3101-5BF588A51A39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请注意修改证道题目和讲员</a:t>
            </a:r>
          </a:p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标题为42</a:t>
            </a:r>
          </a:p>
        </p:txBody>
      </p:sp>
    </p:spTree>
    <p:extLst>
      <p:ext uri="{BB962C8B-B14F-4D97-AF65-F5344CB8AC3E}">
        <p14:creationId xmlns:p14="http://schemas.microsoft.com/office/powerpoint/2010/main" val="6469131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3FCE5-64A3-3F48-8FE4-AFF90259B521}" type="datetimeFigureOut">
              <a:rPr kumimoji="1" lang="zh-CN" altLang="en-US" smtClean="0"/>
              <a:t>2026/8/24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0402C-CD9B-304C-88CA-962A8E780B10}" type="slidenum">
              <a:rPr kumimoji="1" lang="zh-CN" altLang="en-US" smtClean="0"/>
              <a:t>‹Nr.›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518737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3FCE5-64A3-3F48-8FE4-AFF90259B521}" type="datetimeFigureOut">
              <a:rPr kumimoji="1" lang="zh-CN" altLang="en-US" smtClean="0"/>
              <a:t>2026/8/24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0402C-CD9B-304C-88CA-962A8E780B10}" type="slidenum">
              <a:rPr kumimoji="1" lang="zh-CN" altLang="en-US" smtClean="0"/>
              <a:t>‹Nr.›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7947461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3FCE5-64A3-3F48-8FE4-AFF90259B521}" type="datetimeFigureOut">
              <a:rPr kumimoji="1" lang="zh-CN" altLang="en-US" smtClean="0"/>
              <a:t>2026/8/24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0402C-CD9B-304C-88CA-962A8E780B10}" type="slidenum">
              <a:rPr kumimoji="1" lang="zh-CN" altLang="en-US" smtClean="0"/>
              <a:t>‹Nr.›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1786815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3FCE5-64A3-3F48-8FE4-AFF90259B521}" type="datetimeFigureOut">
              <a:rPr kumimoji="1" lang="zh-CN" altLang="en-US" smtClean="0"/>
              <a:t>2026/8/24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0402C-CD9B-304C-88CA-962A8E780B10}" type="slidenum">
              <a:rPr kumimoji="1" lang="zh-CN" altLang="en-US" smtClean="0"/>
              <a:t>‹Nr.›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5825592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3FCE5-64A3-3F48-8FE4-AFF90259B521}" type="datetimeFigureOut">
              <a:rPr kumimoji="1" lang="zh-CN" altLang="en-US" smtClean="0"/>
              <a:t>2026/8/24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0402C-CD9B-304C-88CA-962A8E780B10}" type="slidenum">
              <a:rPr kumimoji="1" lang="zh-CN" altLang="en-US" smtClean="0"/>
              <a:t>‹Nr.›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5878832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3FCE5-64A3-3F48-8FE4-AFF90259B521}" type="datetimeFigureOut">
              <a:rPr kumimoji="1" lang="zh-CN" altLang="en-US" smtClean="0"/>
              <a:t>2026/8/24</a:t>
            </a:fld>
            <a:endParaRPr kumimoji="1"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0402C-CD9B-304C-88CA-962A8E780B10}" type="slidenum">
              <a:rPr kumimoji="1" lang="zh-CN" altLang="en-US" smtClean="0"/>
              <a:t>‹Nr.›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4622899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3FCE5-64A3-3F48-8FE4-AFF90259B521}" type="datetimeFigureOut">
              <a:rPr kumimoji="1" lang="zh-CN" altLang="en-US" smtClean="0"/>
              <a:t>2026/8/24</a:t>
            </a:fld>
            <a:endParaRPr kumimoji="1"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0402C-CD9B-304C-88CA-962A8E780B10}" type="slidenum">
              <a:rPr kumimoji="1" lang="zh-CN" altLang="en-US" smtClean="0"/>
              <a:t>‹Nr.›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3029006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3FCE5-64A3-3F48-8FE4-AFF90259B521}" type="datetimeFigureOut">
              <a:rPr kumimoji="1" lang="zh-CN" altLang="en-US" smtClean="0"/>
              <a:t>2026/8/24</a:t>
            </a:fld>
            <a:endParaRPr kumimoji="1"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0402C-CD9B-304C-88CA-962A8E780B10}" type="slidenum">
              <a:rPr kumimoji="1" lang="zh-CN" altLang="en-US" smtClean="0"/>
              <a:t>‹Nr.›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8185346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3FCE5-64A3-3F48-8FE4-AFF90259B521}" type="datetimeFigureOut">
              <a:rPr kumimoji="1" lang="zh-CN" altLang="en-US" smtClean="0"/>
              <a:t>2026/8/24</a:t>
            </a:fld>
            <a:endParaRPr kumimoji="1"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0402C-CD9B-304C-88CA-962A8E780B10}" type="slidenum">
              <a:rPr kumimoji="1" lang="zh-CN" altLang="en-US" smtClean="0"/>
              <a:t>‹Nr.›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4513988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3FCE5-64A3-3F48-8FE4-AFF90259B521}" type="datetimeFigureOut">
              <a:rPr kumimoji="1" lang="zh-CN" altLang="en-US" smtClean="0"/>
              <a:t>2026/8/24</a:t>
            </a:fld>
            <a:endParaRPr kumimoji="1"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0402C-CD9B-304C-88CA-962A8E780B10}" type="slidenum">
              <a:rPr kumimoji="1" lang="zh-CN" altLang="en-US" smtClean="0"/>
              <a:t>‹Nr.›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8188544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3FCE5-64A3-3F48-8FE4-AFF90259B521}" type="datetimeFigureOut">
              <a:rPr kumimoji="1" lang="zh-CN" altLang="en-US" smtClean="0"/>
              <a:t>2026/8/24</a:t>
            </a:fld>
            <a:endParaRPr kumimoji="1"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0402C-CD9B-304C-88CA-962A8E780B10}" type="slidenum">
              <a:rPr kumimoji="1" lang="zh-CN" altLang="en-US" smtClean="0"/>
              <a:t>‹Nr.›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333766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53FCE5-64A3-3F48-8FE4-AFF90259B521}" type="datetimeFigureOut">
              <a:rPr kumimoji="1" lang="zh-CN" altLang="en-US" smtClean="0"/>
              <a:t>2026/8/24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B0402C-CD9B-304C-88CA-962A8E780B10}" type="slidenum">
              <a:rPr kumimoji="1" lang="zh-CN" altLang="en-US" smtClean="0"/>
              <a:t>‹Nr.›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509682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t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t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t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t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t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t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t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7E5348-C46F-99F3-F4BE-BFC9B9488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" name="图片 8" descr="图片 8">
            <a:extLst>
              <a:ext uri="{FF2B5EF4-FFF2-40B4-BE49-F238E27FC236}">
                <a16:creationId xmlns:a16="http://schemas.microsoft.com/office/drawing/2014/main" id="{1826830C-A9AF-2B47-1A69-7108BB329E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9144001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147" name="Titel 1">
            <a:extLst>
              <a:ext uri="{FF2B5EF4-FFF2-40B4-BE49-F238E27FC236}">
                <a16:creationId xmlns:a16="http://schemas.microsoft.com/office/drawing/2014/main" id="{CC612F79-D8ED-B0F2-03CB-875FC6EE3E72}"/>
              </a:ext>
            </a:extLst>
          </p:cNvPr>
          <p:cNvSpPr txBox="1"/>
          <p:nvPr/>
        </p:nvSpPr>
        <p:spPr>
          <a:xfrm>
            <a:off x="1092467" y="224902"/>
            <a:ext cx="6538269" cy="657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 anchor="ctr">
            <a:spAutoFit/>
          </a:bodyPr>
          <a:lstStyle>
            <a:lvl1pPr defTabSz="650240">
              <a:lnSpc>
                <a:spcPct val="90000"/>
              </a:lnSpc>
              <a:spcBef>
                <a:spcPts val="0"/>
              </a:spcBef>
              <a:defRPr sz="5800">
                <a:solidFill>
                  <a:srgbClr val="2E75B6"/>
                </a:solidFill>
                <a:latin typeface="SimHei"/>
                <a:ea typeface="SimHei"/>
                <a:cs typeface="SimHei"/>
                <a:sym typeface="SimHei"/>
              </a:defRPr>
            </a:lvl1pPr>
          </a:lstStyle>
          <a:p>
            <a:r>
              <a:rPr sz="4078"/>
              <a:t>讲道</a:t>
            </a:r>
          </a:p>
        </p:txBody>
      </p:sp>
      <p:sp>
        <p:nvSpPr>
          <p:cNvPr id="148" name="Inhaltsplatzhalter 2">
            <a:extLst>
              <a:ext uri="{FF2B5EF4-FFF2-40B4-BE49-F238E27FC236}">
                <a16:creationId xmlns:a16="http://schemas.microsoft.com/office/drawing/2014/main" id="{ECA58A03-0D32-AFF1-0629-3A8BCF04106F}"/>
              </a:ext>
            </a:extLst>
          </p:cNvPr>
          <p:cNvSpPr txBox="1"/>
          <p:nvPr/>
        </p:nvSpPr>
        <p:spPr>
          <a:xfrm>
            <a:off x="44279" y="2427831"/>
            <a:ext cx="9054000" cy="10011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 anchor="b">
            <a:spAutoFit/>
          </a:bodyPr>
          <a:lstStyle>
            <a:lvl1pPr algn="ctr" defTabSz="1300480">
              <a:spcBef>
                <a:spcPts val="0"/>
              </a:spcBef>
              <a:defRPr sz="8400">
                <a:latin typeface="SimHei"/>
                <a:ea typeface="SimHei"/>
                <a:cs typeface="SimHei"/>
                <a:sym typeface="SimHei"/>
              </a:defRPr>
            </a:lvl1pPr>
          </a:lstStyle>
          <a:p>
            <a:r>
              <a:rPr sz="5906"/>
              <a:t>磐石的力量</a:t>
            </a:r>
          </a:p>
        </p:txBody>
      </p:sp>
      <p:sp>
        <p:nvSpPr>
          <p:cNvPr id="149" name="Inhaltsplatzhalter 2">
            <a:extLst>
              <a:ext uri="{FF2B5EF4-FFF2-40B4-BE49-F238E27FC236}">
                <a16:creationId xmlns:a16="http://schemas.microsoft.com/office/drawing/2014/main" id="{D32E1796-1927-0C14-6843-CDD4AA7ED764}"/>
              </a:ext>
            </a:extLst>
          </p:cNvPr>
          <p:cNvSpPr txBox="1"/>
          <p:nvPr/>
        </p:nvSpPr>
        <p:spPr>
          <a:xfrm>
            <a:off x="45000" y="3692118"/>
            <a:ext cx="9054000" cy="18285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>
            <a:spAutoFit/>
          </a:bodyPr>
          <a:lstStyle/>
          <a:p>
            <a:pPr algn="ctr" defTabSz="914367">
              <a:spcBef>
                <a:spcPts val="1195"/>
              </a:spcBef>
              <a:defRPr sz="4400">
                <a:latin typeface="SimHei"/>
                <a:ea typeface="SimHei"/>
                <a:cs typeface="SimHei"/>
                <a:sym typeface="SimHei"/>
              </a:defRPr>
            </a:pPr>
            <a:r>
              <a:rPr sz="3094"/>
              <a:t>经文：以赛亚书51:1-6；罗马书12:1-8*</a:t>
            </a:r>
          </a:p>
          <a:p>
            <a:pPr algn="ctr" defTabSz="914367">
              <a:spcBef>
                <a:spcPts val="1195"/>
              </a:spcBef>
              <a:defRPr sz="4400">
                <a:latin typeface="SimHei"/>
                <a:ea typeface="SimHei"/>
                <a:cs typeface="SimHei"/>
                <a:sym typeface="SimHei"/>
              </a:defRPr>
            </a:pPr>
            <a:r>
              <a:rPr sz="3094"/>
              <a:t>马太福音16:13-20</a:t>
            </a:r>
          </a:p>
          <a:p>
            <a:pPr algn="ctr" defTabSz="914367">
              <a:spcBef>
                <a:spcPts val="1195"/>
              </a:spcBef>
              <a:defRPr sz="4400">
                <a:latin typeface="SimHei"/>
                <a:ea typeface="SimHei"/>
                <a:cs typeface="SimHei"/>
                <a:sym typeface="SimHei"/>
              </a:defRPr>
            </a:pPr>
            <a:r>
              <a:rPr sz="3094"/>
              <a:t>讲員：陈梁兆琪师母</a:t>
            </a:r>
          </a:p>
        </p:txBody>
      </p:sp>
    </p:spTree>
    <p:extLst>
      <p:ext uri="{BB962C8B-B14F-4D97-AF65-F5344CB8AC3E}">
        <p14:creationId xmlns:p14="http://schemas.microsoft.com/office/powerpoint/2010/main" val="24669215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F3F919-C5F8-3ED3-9BCE-85CE44AE62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0" name="图片 8" descr="图片 8">
            <a:extLst>
              <a:ext uri="{FF2B5EF4-FFF2-40B4-BE49-F238E27FC236}">
                <a16:creationId xmlns:a16="http://schemas.microsoft.com/office/drawing/2014/main" id="{8B4355E3-A23C-E2F6-1793-1161DB40E0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9144001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211" name="Titel 1">
            <a:extLst>
              <a:ext uri="{FF2B5EF4-FFF2-40B4-BE49-F238E27FC236}">
                <a16:creationId xmlns:a16="http://schemas.microsoft.com/office/drawing/2014/main" id="{9C9E163C-9012-1776-D6FB-021AF3D0E2D2}"/>
              </a:ext>
            </a:extLst>
          </p:cNvPr>
          <p:cNvSpPr txBox="1"/>
          <p:nvPr/>
        </p:nvSpPr>
        <p:spPr>
          <a:xfrm>
            <a:off x="1092467" y="224902"/>
            <a:ext cx="6538269" cy="657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 anchor="ctr">
            <a:spAutoFit/>
          </a:bodyPr>
          <a:lstStyle>
            <a:lvl1pPr defTabSz="650240">
              <a:lnSpc>
                <a:spcPct val="90000"/>
              </a:lnSpc>
              <a:spcBef>
                <a:spcPts val="0"/>
              </a:spcBef>
              <a:defRPr sz="5800">
                <a:solidFill>
                  <a:srgbClr val="2E75B6"/>
                </a:solidFill>
                <a:latin typeface="SimHei"/>
                <a:ea typeface="SimHei"/>
                <a:cs typeface="SimHei"/>
                <a:sym typeface="SimHei"/>
              </a:defRPr>
            </a:lvl1pPr>
          </a:lstStyle>
          <a:p>
            <a:r>
              <a:rPr sz="4078"/>
              <a:t>收割的时候，忍耐得荣耀</a:t>
            </a:r>
          </a:p>
        </p:txBody>
      </p:sp>
      <p:sp>
        <p:nvSpPr>
          <p:cNvPr id="212" name="Inhaltsplatzhalter 2">
            <a:extLst>
              <a:ext uri="{FF2B5EF4-FFF2-40B4-BE49-F238E27FC236}">
                <a16:creationId xmlns:a16="http://schemas.microsoft.com/office/drawing/2014/main" id="{0B7F2E33-93A8-6B41-C9F7-83AC64C1529C}"/>
              </a:ext>
            </a:extLst>
          </p:cNvPr>
          <p:cNvSpPr txBox="1"/>
          <p:nvPr/>
        </p:nvSpPr>
        <p:spPr>
          <a:xfrm>
            <a:off x="466479" y="1421920"/>
            <a:ext cx="8211042" cy="33055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>
            <a:spAutoFit/>
          </a:bodyPr>
          <a:lstStyle/>
          <a:p>
            <a:pPr algn="just" defTabSz="321457">
              <a:defRPr sz="3300">
                <a:solidFill>
                  <a:srgbClr val="0433FF"/>
                </a:solidFill>
                <a:latin typeface="PingFang TC Regular"/>
                <a:ea typeface="PingFang TC Regular"/>
                <a:cs typeface="PingFang TC Regular"/>
                <a:sym typeface="PingFang TC Regular"/>
              </a:defRPr>
            </a:pPr>
            <a:r>
              <a:rPr sz="2320"/>
              <a:t>罗1</a:t>
            </a:r>
            <a:r>
              <a:rPr sz="2320">
                <a:latin typeface="Helvetica Neue"/>
                <a:ea typeface="Helvetica Neue"/>
                <a:cs typeface="Helvetica Neue"/>
                <a:sym typeface="Helvetica Neue"/>
              </a:rPr>
              <a:t>2:1-3 </a:t>
            </a:r>
            <a:r>
              <a:rPr sz="2320"/>
              <a:t>所以，弟兄们，我以　神的慈悲劝你们，将身体献上，当作活祭，是圣洁的，是　神所喜悦的；你们如此事奉乃是理所当然的。</a:t>
            </a:r>
            <a:r>
              <a:rPr sz="2320" u="sng">
                <a:latin typeface="PingFang TC Semibold"/>
                <a:ea typeface="PingFang TC Semibold"/>
                <a:cs typeface="PingFang TC Semibold"/>
                <a:sym typeface="PingFang TC Semibold"/>
              </a:rPr>
              <a:t>不要效法这个世界，只要心意更新而变化</a:t>
            </a:r>
            <a:r>
              <a:rPr sz="2320"/>
              <a:t>，叫你们察验何为　神的善良、纯全、可喜悦的旨意。我凭着所赐我的恩对你们各人说：不要看自己过于所当看的；要照着　神所分给各人信心的大小，</a:t>
            </a:r>
            <a:r>
              <a:rPr sz="2320" u="sng">
                <a:latin typeface="PingFang TC Semibold"/>
                <a:ea typeface="PingFang TC Semibold"/>
                <a:cs typeface="PingFang TC Semibold"/>
                <a:sym typeface="PingFang TC Semibold"/>
              </a:rPr>
              <a:t>看得合乎中道</a:t>
            </a:r>
            <a:r>
              <a:rPr sz="2320"/>
              <a:t>。</a:t>
            </a:r>
            <a:endParaRPr sz="232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algn="just" defTabSz="321457">
              <a:defRPr sz="3300">
                <a:uFill>
                  <a:solidFill>
                    <a:srgbClr val="000000"/>
                  </a:solidFill>
                </a:uFill>
              </a:defRPr>
            </a:pPr>
            <a:endParaRPr sz="232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algn="just" defTabSz="321457">
              <a:defRPr sz="3300">
                <a:latin typeface="PingFang TC Regular"/>
                <a:ea typeface="PingFang TC Regular"/>
                <a:cs typeface="PingFang TC Regular"/>
                <a:sym typeface="PingFang TC Regular"/>
              </a:defRPr>
            </a:pPr>
            <a:endParaRPr sz="232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algn="just" defTabSz="321457">
              <a:defRPr sz="3300">
                <a:solidFill>
                  <a:schemeClr val="accent5">
                    <a:lumOff val="-29866"/>
                  </a:schemeClr>
                </a:solidFill>
                <a:latin typeface="PingFang TC Regular"/>
                <a:ea typeface="PingFang TC Regular"/>
                <a:cs typeface="PingFang TC Regular"/>
                <a:sym typeface="PingFang TC Regular"/>
              </a:defRPr>
            </a:pPr>
            <a:endParaRPr sz="232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8829248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B4B4FC-6C36-0749-DFF3-0C63E6B0BD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6" name="图片 8" descr="图片 8">
            <a:extLst>
              <a:ext uri="{FF2B5EF4-FFF2-40B4-BE49-F238E27FC236}">
                <a16:creationId xmlns:a16="http://schemas.microsoft.com/office/drawing/2014/main" id="{352F84C7-9B1C-782D-AC33-CE71525EE4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9144001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217" name="Titel 1">
            <a:extLst>
              <a:ext uri="{FF2B5EF4-FFF2-40B4-BE49-F238E27FC236}">
                <a16:creationId xmlns:a16="http://schemas.microsoft.com/office/drawing/2014/main" id="{0B8F571D-9178-B465-652A-7590046E5A81}"/>
              </a:ext>
            </a:extLst>
          </p:cNvPr>
          <p:cNvSpPr txBox="1"/>
          <p:nvPr/>
        </p:nvSpPr>
        <p:spPr>
          <a:xfrm>
            <a:off x="1092467" y="224902"/>
            <a:ext cx="6538269" cy="657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 anchor="ctr">
            <a:spAutoFit/>
          </a:bodyPr>
          <a:lstStyle>
            <a:lvl1pPr defTabSz="650240">
              <a:lnSpc>
                <a:spcPct val="90000"/>
              </a:lnSpc>
              <a:spcBef>
                <a:spcPts val="0"/>
              </a:spcBef>
              <a:defRPr sz="5800">
                <a:solidFill>
                  <a:srgbClr val="2E75B6"/>
                </a:solidFill>
                <a:latin typeface="SimHei"/>
                <a:ea typeface="SimHei"/>
                <a:cs typeface="SimHei"/>
                <a:sym typeface="SimHei"/>
              </a:defRPr>
            </a:lvl1pPr>
          </a:lstStyle>
          <a:p>
            <a:r>
              <a:rPr sz="4078"/>
              <a:t>总结</a:t>
            </a:r>
          </a:p>
        </p:txBody>
      </p:sp>
      <p:sp>
        <p:nvSpPr>
          <p:cNvPr id="218" name="Inhaltsplatzhalter 2">
            <a:extLst>
              <a:ext uri="{FF2B5EF4-FFF2-40B4-BE49-F238E27FC236}">
                <a16:creationId xmlns:a16="http://schemas.microsoft.com/office/drawing/2014/main" id="{8F425519-ECF4-68E1-9DC9-3218C2C6D681}"/>
              </a:ext>
            </a:extLst>
          </p:cNvPr>
          <p:cNvSpPr txBox="1"/>
          <p:nvPr/>
        </p:nvSpPr>
        <p:spPr>
          <a:xfrm>
            <a:off x="466479" y="1421920"/>
            <a:ext cx="8211042" cy="18774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>
            <a:spAutoFit/>
          </a:bodyPr>
          <a:lstStyle/>
          <a:p>
            <a:pPr marL="292994" indent="-292994" algn="just" defTabSz="321457">
              <a:buSzPct val="145000"/>
              <a:buChar char="•"/>
              <a:defRPr sz="3300">
                <a:latin typeface="PingFang TC Regular"/>
                <a:ea typeface="PingFang TC Regular"/>
                <a:cs typeface="PingFang TC Regular"/>
                <a:sym typeface="PingFang TC Regular"/>
              </a:defRPr>
            </a:pPr>
            <a:r>
              <a:rPr sz="2320">
                <a:latin typeface="Helvetica Neue"/>
                <a:ea typeface="Helvetica Neue"/>
                <a:cs typeface="Helvetica Neue"/>
                <a:sym typeface="Helvetica Neue"/>
              </a:rPr>
              <a:t>为什么耶稣选召彼得承担建立教会的使命？</a:t>
            </a:r>
          </a:p>
          <a:p>
            <a:pPr algn="just" defTabSz="321457">
              <a:defRPr sz="3300">
                <a:latin typeface="PingFang TC Regular"/>
                <a:ea typeface="PingFang TC Regular"/>
                <a:cs typeface="PingFang TC Regular"/>
                <a:sym typeface="PingFang TC Regular"/>
              </a:defRPr>
            </a:pPr>
            <a:r>
              <a:rPr sz="2320">
                <a:latin typeface="Helvetica Neue"/>
                <a:ea typeface="Helvetica Neue"/>
                <a:cs typeface="Helvetica Neue"/>
                <a:sym typeface="Helvetica Neue"/>
              </a:rPr>
              <a:t>因为耶稣要改变他，建立他。</a:t>
            </a:r>
          </a:p>
          <a:p>
            <a:pPr marL="292994" indent="-292994" algn="just" defTabSz="321457">
              <a:buSzPct val="145000"/>
              <a:buChar char="•"/>
              <a:defRPr sz="3300">
                <a:uFill>
                  <a:solidFill>
                    <a:srgbClr val="000000"/>
                  </a:solidFill>
                </a:uFill>
                <a:latin typeface="PingFang TC Regular"/>
                <a:ea typeface="PingFang TC Regular"/>
                <a:cs typeface="PingFang TC Regular"/>
                <a:sym typeface="PingFang TC Regular"/>
              </a:defRPr>
            </a:pPr>
            <a:r>
              <a:rPr sz="2320"/>
              <a:t>我们怎样能成为磐石？</a:t>
            </a:r>
            <a:endParaRPr sz="232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algn="just" defTabSz="321457">
              <a:defRPr sz="3300">
                <a:uFill>
                  <a:solidFill>
                    <a:srgbClr val="000000"/>
                  </a:solidFill>
                </a:uFill>
                <a:latin typeface="PingFang TC Regular"/>
                <a:ea typeface="PingFang TC Regular"/>
                <a:cs typeface="PingFang TC Regular"/>
                <a:sym typeface="PingFang TC Regular"/>
              </a:defRPr>
            </a:pPr>
            <a:r>
              <a:rPr sz="2320">
                <a:latin typeface="Helvetica Neue"/>
                <a:ea typeface="Helvetica Neue"/>
                <a:cs typeface="Helvetica Neue"/>
                <a:sym typeface="Helvetica Neue"/>
              </a:rPr>
              <a:t>1.</a:t>
            </a:r>
            <a:r>
              <a:rPr sz="2320"/>
              <a:t>倚靠那真正的磐石，就是耶稣基督；</a:t>
            </a:r>
            <a:endParaRPr sz="232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algn="just" defTabSz="321457">
              <a:defRPr sz="3300">
                <a:uFill>
                  <a:solidFill>
                    <a:srgbClr val="000000"/>
                  </a:solidFill>
                </a:uFill>
                <a:latin typeface="PingFang TC Regular"/>
                <a:ea typeface="PingFang TC Regular"/>
                <a:cs typeface="PingFang TC Regular"/>
                <a:sym typeface="PingFang TC Regular"/>
              </a:defRPr>
            </a:pPr>
            <a:r>
              <a:rPr sz="2320">
                <a:latin typeface="Helvetica Neue"/>
                <a:ea typeface="Helvetica Neue"/>
                <a:cs typeface="Helvetica Neue"/>
                <a:sym typeface="Helvetica Neue"/>
              </a:rPr>
              <a:t>2.</a:t>
            </a:r>
            <a:r>
              <a:rPr sz="2320"/>
              <a:t>认識和接受自己的软弱，让基督更新改变我们的生命。</a:t>
            </a:r>
          </a:p>
        </p:txBody>
      </p:sp>
    </p:spTree>
    <p:extLst>
      <p:ext uri="{BB962C8B-B14F-4D97-AF65-F5344CB8AC3E}">
        <p14:creationId xmlns:p14="http://schemas.microsoft.com/office/powerpoint/2010/main" val="26419935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680C1B-8E32-E84C-B477-6C5EB98CA6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图片 8" descr="图片 8">
            <a:extLst>
              <a:ext uri="{FF2B5EF4-FFF2-40B4-BE49-F238E27FC236}">
                <a16:creationId xmlns:a16="http://schemas.microsoft.com/office/drawing/2014/main" id="{C10DAE1B-ADD0-208E-DDB9-DA8C806F5C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9144001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154" name="Titel 1">
            <a:extLst>
              <a:ext uri="{FF2B5EF4-FFF2-40B4-BE49-F238E27FC236}">
                <a16:creationId xmlns:a16="http://schemas.microsoft.com/office/drawing/2014/main" id="{DD0D0B21-4F50-3DDC-62CE-B4D65C517142}"/>
              </a:ext>
            </a:extLst>
          </p:cNvPr>
          <p:cNvSpPr txBox="1"/>
          <p:nvPr/>
        </p:nvSpPr>
        <p:spPr>
          <a:xfrm>
            <a:off x="1092467" y="224902"/>
            <a:ext cx="6538269" cy="657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 anchor="ctr">
            <a:spAutoFit/>
          </a:bodyPr>
          <a:lstStyle>
            <a:lvl1pPr defTabSz="650240">
              <a:lnSpc>
                <a:spcPct val="90000"/>
              </a:lnSpc>
              <a:spcBef>
                <a:spcPts val="0"/>
              </a:spcBef>
              <a:defRPr sz="5800">
                <a:solidFill>
                  <a:srgbClr val="2E75B6"/>
                </a:solidFill>
                <a:latin typeface="SimHei"/>
                <a:ea typeface="SimHei"/>
                <a:cs typeface="SimHei"/>
                <a:sym typeface="SimHei"/>
              </a:defRPr>
            </a:lvl1pPr>
          </a:lstStyle>
          <a:p>
            <a:r>
              <a:rPr sz="4078"/>
              <a:t>引言</a:t>
            </a:r>
          </a:p>
        </p:txBody>
      </p:sp>
      <p:pic>
        <p:nvPicPr>
          <p:cNvPr id="155" name="Image" descr="Image">
            <a:extLst>
              <a:ext uri="{FF2B5EF4-FFF2-40B4-BE49-F238E27FC236}">
                <a16:creationId xmlns:a16="http://schemas.microsoft.com/office/drawing/2014/main" id="{4D58A525-1973-014A-A686-9934D7A6EE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95329" y="1608043"/>
            <a:ext cx="4932545" cy="3050651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40764235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9F9EDC-70C5-CD4A-3CC2-E327B5A9EA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图片 8" descr="图片 8">
            <a:extLst>
              <a:ext uri="{FF2B5EF4-FFF2-40B4-BE49-F238E27FC236}">
                <a16:creationId xmlns:a16="http://schemas.microsoft.com/office/drawing/2014/main" id="{3E8BB462-80BE-92A8-0A0D-A17CD3DAF1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9144001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160" name="Titel 1">
            <a:extLst>
              <a:ext uri="{FF2B5EF4-FFF2-40B4-BE49-F238E27FC236}">
                <a16:creationId xmlns:a16="http://schemas.microsoft.com/office/drawing/2014/main" id="{1F368305-5C97-C7CC-2419-AF103AF1D530}"/>
              </a:ext>
            </a:extLst>
          </p:cNvPr>
          <p:cNvSpPr txBox="1"/>
          <p:nvPr/>
        </p:nvSpPr>
        <p:spPr>
          <a:xfrm>
            <a:off x="1092467" y="224902"/>
            <a:ext cx="6538269" cy="657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 anchor="ctr">
            <a:spAutoFit/>
          </a:bodyPr>
          <a:lstStyle>
            <a:lvl1pPr defTabSz="650240">
              <a:lnSpc>
                <a:spcPct val="90000"/>
              </a:lnSpc>
              <a:spcBef>
                <a:spcPts val="0"/>
              </a:spcBef>
              <a:defRPr sz="5800">
                <a:solidFill>
                  <a:srgbClr val="2E75B6"/>
                </a:solidFill>
                <a:latin typeface="SimHei"/>
                <a:ea typeface="SimHei"/>
                <a:cs typeface="SimHei"/>
                <a:sym typeface="SimHei"/>
              </a:defRPr>
            </a:lvl1pPr>
          </a:lstStyle>
          <a:p>
            <a:r>
              <a:rPr sz="4078"/>
              <a:t>为什么耶稣选召彼得？</a:t>
            </a:r>
          </a:p>
        </p:txBody>
      </p:sp>
      <p:grpSp>
        <p:nvGrpSpPr>
          <p:cNvPr id="167" name="Group">
            <a:extLst>
              <a:ext uri="{FF2B5EF4-FFF2-40B4-BE49-F238E27FC236}">
                <a16:creationId xmlns:a16="http://schemas.microsoft.com/office/drawing/2014/main" id="{F7186E9E-7F9E-CC23-ED26-89EDBAD09ADE}"/>
              </a:ext>
            </a:extLst>
          </p:cNvPr>
          <p:cNvGrpSpPr/>
          <p:nvPr/>
        </p:nvGrpSpPr>
        <p:grpSpPr>
          <a:xfrm>
            <a:off x="1302866" y="1595220"/>
            <a:ext cx="6538269" cy="3667560"/>
            <a:chOff x="0" y="0"/>
            <a:chExt cx="9298870" cy="5216085"/>
          </a:xfrm>
        </p:grpSpPr>
        <p:pic>
          <p:nvPicPr>
            <p:cNvPr id="161" name="Image" descr="Image">
              <a:extLst>
                <a:ext uri="{FF2B5EF4-FFF2-40B4-BE49-F238E27FC236}">
                  <a16:creationId xmlns:a16="http://schemas.microsoft.com/office/drawing/2014/main" id="{328C3D60-ED7C-E4D7-B5E2-C9827BED775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>
            <a:xfrm>
              <a:off x="0" y="0"/>
              <a:ext cx="9298871" cy="521608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62" name="施洗約翰">
              <a:extLst>
                <a:ext uri="{FF2B5EF4-FFF2-40B4-BE49-F238E27FC236}">
                  <a16:creationId xmlns:a16="http://schemas.microsoft.com/office/drawing/2014/main" id="{7C6C0EF2-C685-0070-4776-798889C9FC40}"/>
                </a:ext>
              </a:extLst>
            </p:cNvPr>
            <p:cNvSpPr/>
            <p:nvPr/>
          </p:nvSpPr>
          <p:spPr>
            <a:xfrm>
              <a:off x="6962286" y="76277"/>
              <a:ext cx="2287020" cy="1212595"/>
            </a:xfrm>
            <a:prstGeom prst="wedgeEllipseCallout">
              <a:avLst>
                <a:gd name="adj1" fmla="val -49385"/>
                <a:gd name="adj2" fmla="val 68570"/>
              </a:avLst>
            </a:prstGeom>
            <a:solidFill>
              <a:srgbClr val="D6D5D5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35719" tIns="35719" rIns="35719" bIns="35719" numCol="1" anchor="ctr">
              <a:noAutofit/>
            </a:bodyPr>
            <a:lstStyle>
              <a:lvl1pPr algn="ctr">
                <a:spcBef>
                  <a:spcPts val="0"/>
                </a:spcBef>
                <a:defRPr sz="2100">
                  <a:latin typeface="+mn-lt"/>
                  <a:ea typeface="+mn-ea"/>
                  <a:cs typeface="+mn-cs"/>
                  <a:sym typeface="Helvetica Neue Medium"/>
                </a:defRPr>
              </a:lvl1pPr>
            </a:lstStyle>
            <a:p>
              <a:r>
                <a:rPr sz="1477"/>
                <a:t>施洗約翰</a:t>
              </a:r>
            </a:p>
          </p:txBody>
        </p:sp>
        <p:sp>
          <p:nvSpPr>
            <p:cNvPr id="163" name="以利亞">
              <a:extLst>
                <a:ext uri="{FF2B5EF4-FFF2-40B4-BE49-F238E27FC236}">
                  <a16:creationId xmlns:a16="http://schemas.microsoft.com/office/drawing/2014/main" id="{C91E1EC0-6921-E7A6-058A-6749A575BBD8}"/>
                </a:ext>
              </a:extLst>
            </p:cNvPr>
            <p:cNvSpPr/>
            <p:nvPr/>
          </p:nvSpPr>
          <p:spPr>
            <a:xfrm>
              <a:off x="6305475" y="3412986"/>
              <a:ext cx="2058730" cy="1099946"/>
            </a:xfrm>
            <a:prstGeom prst="wedgeEllipseCallout">
              <a:avLst>
                <a:gd name="adj1" fmla="val -47806"/>
                <a:gd name="adj2" fmla="val -89465"/>
              </a:avLst>
            </a:prstGeom>
            <a:solidFill>
              <a:srgbClr val="D6D5D5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35719" tIns="35719" rIns="35719" bIns="35719" numCol="1" anchor="ctr">
              <a:noAutofit/>
            </a:bodyPr>
            <a:lstStyle>
              <a:lvl1pPr algn="ctr">
                <a:spcBef>
                  <a:spcPts val="0"/>
                </a:spcBef>
                <a:defRPr sz="2100">
                  <a:latin typeface="+mn-lt"/>
                  <a:ea typeface="+mn-ea"/>
                  <a:cs typeface="+mn-cs"/>
                  <a:sym typeface="Helvetica Neue Medium"/>
                </a:defRPr>
              </a:lvl1pPr>
            </a:lstStyle>
            <a:p>
              <a:r>
                <a:rPr sz="1477"/>
                <a:t>以利亞</a:t>
              </a:r>
            </a:p>
          </p:txBody>
        </p:sp>
        <p:sp>
          <p:nvSpPr>
            <p:cNvPr id="164" name="先知裡的一位">
              <a:extLst>
                <a:ext uri="{FF2B5EF4-FFF2-40B4-BE49-F238E27FC236}">
                  <a16:creationId xmlns:a16="http://schemas.microsoft.com/office/drawing/2014/main" id="{26AC97D5-4273-531F-1870-3C2FD732FDB0}"/>
                </a:ext>
              </a:extLst>
            </p:cNvPr>
            <p:cNvSpPr/>
            <p:nvPr/>
          </p:nvSpPr>
          <p:spPr>
            <a:xfrm>
              <a:off x="219324" y="3843422"/>
              <a:ext cx="2682029" cy="1099946"/>
            </a:xfrm>
            <a:prstGeom prst="wedgeEllipseCallout">
              <a:avLst>
                <a:gd name="adj1" fmla="val 37694"/>
                <a:gd name="adj2" fmla="val -107805"/>
              </a:avLst>
            </a:prstGeom>
            <a:solidFill>
              <a:srgbClr val="D6D5D5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35719" tIns="35719" rIns="35719" bIns="35719" numCol="1" anchor="ctr">
              <a:noAutofit/>
            </a:bodyPr>
            <a:lstStyle>
              <a:lvl1pPr algn="ctr">
                <a:spcBef>
                  <a:spcPts val="0"/>
                </a:spcBef>
                <a:defRPr sz="2100">
                  <a:latin typeface="+mn-lt"/>
                  <a:ea typeface="+mn-ea"/>
                  <a:cs typeface="+mn-cs"/>
                  <a:sym typeface="Helvetica Neue Medium"/>
                </a:defRPr>
              </a:lvl1pPr>
            </a:lstStyle>
            <a:p>
              <a:r>
                <a:rPr sz="1477"/>
                <a:t>先知裡的一位</a:t>
              </a:r>
            </a:p>
          </p:txBody>
        </p:sp>
        <p:sp>
          <p:nvSpPr>
            <p:cNvPr id="165" name="耶利米">
              <a:extLst>
                <a:ext uri="{FF2B5EF4-FFF2-40B4-BE49-F238E27FC236}">
                  <a16:creationId xmlns:a16="http://schemas.microsoft.com/office/drawing/2014/main" id="{FD3C35F5-7825-E3C3-0789-47C8A1575E08}"/>
                </a:ext>
              </a:extLst>
            </p:cNvPr>
            <p:cNvSpPr/>
            <p:nvPr/>
          </p:nvSpPr>
          <p:spPr>
            <a:xfrm>
              <a:off x="145725" y="288006"/>
              <a:ext cx="2058730" cy="1099945"/>
            </a:xfrm>
            <a:prstGeom prst="wedgeEllipseCallout">
              <a:avLst>
                <a:gd name="adj1" fmla="val 17271"/>
                <a:gd name="adj2" fmla="val 70506"/>
              </a:avLst>
            </a:prstGeom>
            <a:solidFill>
              <a:srgbClr val="D6D5D5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35719" tIns="35719" rIns="35719" bIns="35719" numCol="1" anchor="ctr">
              <a:noAutofit/>
            </a:bodyPr>
            <a:lstStyle>
              <a:lvl1pPr algn="ctr">
                <a:spcBef>
                  <a:spcPts val="0"/>
                </a:spcBef>
                <a:defRPr sz="2100">
                  <a:latin typeface="+mn-lt"/>
                  <a:ea typeface="+mn-ea"/>
                  <a:cs typeface="+mn-cs"/>
                  <a:sym typeface="Helvetica Neue Medium"/>
                </a:defRPr>
              </a:lvl1pPr>
            </a:lstStyle>
            <a:p>
              <a:r>
                <a:rPr sz="1477"/>
                <a:t>耶利米</a:t>
              </a:r>
            </a:p>
          </p:txBody>
        </p:sp>
        <p:sp>
          <p:nvSpPr>
            <p:cNvPr id="166" name="你是基督">
              <a:extLst>
                <a:ext uri="{FF2B5EF4-FFF2-40B4-BE49-F238E27FC236}">
                  <a16:creationId xmlns:a16="http://schemas.microsoft.com/office/drawing/2014/main" id="{7F6E1FB9-23E7-DCDC-CAF5-83C9EE3758CD}"/>
                </a:ext>
              </a:extLst>
            </p:cNvPr>
            <p:cNvSpPr/>
            <p:nvPr/>
          </p:nvSpPr>
          <p:spPr>
            <a:xfrm>
              <a:off x="4286258" y="66515"/>
              <a:ext cx="2287020" cy="1212595"/>
            </a:xfrm>
            <a:prstGeom prst="wedgeEllipseCallout">
              <a:avLst>
                <a:gd name="adj1" fmla="val -26229"/>
                <a:gd name="adj2" fmla="val 72585"/>
              </a:avLst>
            </a:prstGeom>
            <a:solidFill>
              <a:schemeClr val="accent4">
                <a:hueOff val="366961"/>
                <a:satOff val="4172"/>
                <a:lumOff val="11129"/>
              </a:schemeClr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35719" tIns="35719" rIns="35719" bIns="35719" numCol="1" anchor="ctr">
              <a:noAutofit/>
            </a:bodyPr>
            <a:lstStyle>
              <a:lvl1pPr algn="ctr">
                <a:spcBef>
                  <a:spcPts val="0"/>
                </a:spcBef>
                <a:defRPr sz="2100">
                  <a:latin typeface="+mn-lt"/>
                  <a:ea typeface="+mn-ea"/>
                  <a:cs typeface="+mn-cs"/>
                  <a:sym typeface="Helvetica Neue Medium"/>
                </a:defRPr>
              </a:lvl1pPr>
            </a:lstStyle>
            <a:p>
              <a:r>
                <a:rPr sz="1477"/>
                <a:t>你是基督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4436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601D5D-B523-2527-A15D-4733E6295D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" name="图片 8" descr="图片 8">
            <a:extLst>
              <a:ext uri="{FF2B5EF4-FFF2-40B4-BE49-F238E27FC236}">
                <a16:creationId xmlns:a16="http://schemas.microsoft.com/office/drawing/2014/main" id="{153935FD-FFA3-0000-B92F-B84BFF54C8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9144001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172" name="Titel 1">
            <a:extLst>
              <a:ext uri="{FF2B5EF4-FFF2-40B4-BE49-F238E27FC236}">
                <a16:creationId xmlns:a16="http://schemas.microsoft.com/office/drawing/2014/main" id="{A1D87C8F-1663-2B04-7894-DE597BBDA502}"/>
              </a:ext>
            </a:extLst>
          </p:cNvPr>
          <p:cNvSpPr txBox="1"/>
          <p:nvPr/>
        </p:nvSpPr>
        <p:spPr>
          <a:xfrm>
            <a:off x="1092467" y="224902"/>
            <a:ext cx="6538269" cy="657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 anchor="ctr">
            <a:spAutoFit/>
          </a:bodyPr>
          <a:lstStyle>
            <a:lvl1pPr defTabSz="650240">
              <a:lnSpc>
                <a:spcPct val="90000"/>
              </a:lnSpc>
              <a:spcBef>
                <a:spcPts val="0"/>
              </a:spcBef>
              <a:defRPr sz="5800">
                <a:solidFill>
                  <a:srgbClr val="2E75B6"/>
                </a:solidFill>
                <a:latin typeface="SimHei"/>
                <a:ea typeface="SimHei"/>
                <a:cs typeface="SimHei"/>
                <a:sym typeface="SimHei"/>
              </a:defRPr>
            </a:lvl1pPr>
          </a:lstStyle>
          <a:p>
            <a:r>
              <a:rPr sz="4078"/>
              <a:t>为什么耶稣选召彼得？</a:t>
            </a:r>
          </a:p>
        </p:txBody>
      </p:sp>
      <p:pic>
        <p:nvPicPr>
          <p:cNvPr id="173" name="Image" descr="Image">
            <a:extLst>
              <a:ext uri="{FF2B5EF4-FFF2-40B4-BE49-F238E27FC236}">
                <a16:creationId xmlns:a16="http://schemas.microsoft.com/office/drawing/2014/main" id="{510A6EF2-C838-4078-D876-86149B8D69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09293" y="1590855"/>
            <a:ext cx="5525415" cy="3099413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4282330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090F4C-DFBD-CEF9-EAA4-63218F69A3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" name="图片 8" descr="图片 8">
            <a:extLst>
              <a:ext uri="{FF2B5EF4-FFF2-40B4-BE49-F238E27FC236}">
                <a16:creationId xmlns:a16="http://schemas.microsoft.com/office/drawing/2014/main" id="{3C1EC7A4-EF96-F769-2B3B-5688C77C7C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9144001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178" name="Titel 1">
            <a:extLst>
              <a:ext uri="{FF2B5EF4-FFF2-40B4-BE49-F238E27FC236}">
                <a16:creationId xmlns:a16="http://schemas.microsoft.com/office/drawing/2014/main" id="{9B23012C-F888-D1EC-7F0A-F042C365459A}"/>
              </a:ext>
            </a:extLst>
          </p:cNvPr>
          <p:cNvSpPr txBox="1"/>
          <p:nvPr/>
        </p:nvSpPr>
        <p:spPr>
          <a:xfrm>
            <a:off x="1092467" y="224902"/>
            <a:ext cx="6538269" cy="657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 anchor="ctr">
            <a:spAutoFit/>
          </a:bodyPr>
          <a:lstStyle>
            <a:lvl1pPr defTabSz="650240">
              <a:lnSpc>
                <a:spcPct val="90000"/>
              </a:lnSpc>
              <a:spcBef>
                <a:spcPts val="0"/>
              </a:spcBef>
              <a:defRPr sz="5800">
                <a:solidFill>
                  <a:srgbClr val="2E75B6"/>
                </a:solidFill>
                <a:latin typeface="SimHei"/>
                <a:ea typeface="SimHei"/>
                <a:cs typeface="SimHei"/>
                <a:sym typeface="SimHei"/>
              </a:defRPr>
            </a:lvl1pPr>
          </a:lstStyle>
          <a:p>
            <a:r>
              <a:rPr sz="4078"/>
              <a:t>耶穌斥責彼得</a:t>
            </a:r>
          </a:p>
        </p:txBody>
      </p:sp>
      <p:pic>
        <p:nvPicPr>
          <p:cNvPr id="179" name="Image" descr="Image">
            <a:extLst>
              <a:ext uri="{FF2B5EF4-FFF2-40B4-BE49-F238E27FC236}">
                <a16:creationId xmlns:a16="http://schemas.microsoft.com/office/drawing/2014/main" id="{95720B3F-57A5-94D1-FF50-C3D3F2BDB3D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9333"/>
          <a:stretch>
            <a:fillRect/>
          </a:stretch>
        </p:blipFill>
        <p:spPr>
          <a:xfrm>
            <a:off x="2507288" y="4113515"/>
            <a:ext cx="4129308" cy="1868466"/>
          </a:xfrm>
          <a:prstGeom prst="rect">
            <a:avLst/>
          </a:prstGeom>
          <a:ln w="12700">
            <a:miter lim="400000"/>
          </a:ln>
        </p:spPr>
      </p:pic>
      <p:sp>
        <p:nvSpPr>
          <p:cNvPr id="180" name="Inhaltsplatzhalter 2">
            <a:extLst>
              <a:ext uri="{FF2B5EF4-FFF2-40B4-BE49-F238E27FC236}">
                <a16:creationId xmlns:a16="http://schemas.microsoft.com/office/drawing/2014/main" id="{3A1E9D76-C484-D383-8193-FA069ACB0F54}"/>
              </a:ext>
            </a:extLst>
          </p:cNvPr>
          <p:cNvSpPr txBox="1"/>
          <p:nvPr/>
        </p:nvSpPr>
        <p:spPr>
          <a:xfrm>
            <a:off x="466479" y="1436998"/>
            <a:ext cx="8211042" cy="22344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>
            <a:spAutoFit/>
          </a:bodyPr>
          <a:lstStyle/>
          <a:p>
            <a:pPr algn="just" defTabSz="321457">
              <a:defRPr sz="3300">
                <a:solidFill>
                  <a:srgbClr val="0433FF"/>
                </a:solidFill>
                <a:uFill>
                  <a:solidFill>
                    <a:srgbClr val="000000"/>
                  </a:solidFill>
                </a:uFill>
                <a:latin typeface="PingFang TC Regular"/>
                <a:ea typeface="PingFang TC Regular"/>
                <a:cs typeface="PingFang TC Regular"/>
                <a:sym typeface="PingFang TC Regular"/>
              </a:defRPr>
            </a:pPr>
            <a:r>
              <a:rPr sz="2320"/>
              <a:t>太</a:t>
            </a:r>
            <a:r>
              <a:rPr sz="2320">
                <a:latin typeface="Helvetica Neue"/>
                <a:ea typeface="Helvetica Neue"/>
                <a:cs typeface="Helvetica Neue"/>
                <a:sym typeface="Helvetica Neue"/>
              </a:rPr>
              <a:t>16:22-23 </a:t>
            </a:r>
            <a:r>
              <a:rPr sz="2320"/>
              <a:t>彼得就拉着他，劝他说：「主啊，万不可如此！这事必不临到你身上。」耶稣转过来，对彼得说：「撒但，退我后边去吧！你是绊我脚的；因为你不体贴　神的意思，只体贴人的意思。」</a:t>
            </a:r>
          </a:p>
          <a:p>
            <a:pPr marL="294669" indent="-294669" algn="just" defTabSz="321457">
              <a:buSzPct val="144000"/>
              <a:buChar char="•"/>
              <a:defRPr sz="3300">
                <a:uFill>
                  <a:solidFill>
                    <a:srgbClr val="000000"/>
                  </a:solidFill>
                </a:uFill>
                <a:latin typeface="PingFang TC Regular"/>
                <a:ea typeface="PingFang TC Regular"/>
                <a:cs typeface="PingFang TC Regular"/>
                <a:sym typeface="PingFang TC Regular"/>
              </a:defRPr>
            </a:pPr>
            <a:r>
              <a:rPr sz="2320"/>
              <a:t>彼得相信耶稣是基督，但他仍然想按照自己的想法和期望理解耶稣。</a:t>
            </a:r>
          </a:p>
        </p:txBody>
      </p:sp>
    </p:spTree>
    <p:extLst>
      <p:ext uri="{BB962C8B-B14F-4D97-AF65-F5344CB8AC3E}">
        <p14:creationId xmlns:p14="http://schemas.microsoft.com/office/powerpoint/2010/main" val="16959408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9D24FA-EA99-6620-EA96-E0085D80C0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" name="图片 8" descr="图片 8">
            <a:extLst>
              <a:ext uri="{FF2B5EF4-FFF2-40B4-BE49-F238E27FC236}">
                <a16:creationId xmlns:a16="http://schemas.microsoft.com/office/drawing/2014/main" id="{B0CFFF66-C4B4-8DA8-5BF8-BF78A1DE1C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9144001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185" name="Titel 1">
            <a:extLst>
              <a:ext uri="{FF2B5EF4-FFF2-40B4-BE49-F238E27FC236}">
                <a16:creationId xmlns:a16="http://schemas.microsoft.com/office/drawing/2014/main" id="{49876FCA-8FCA-3844-F134-02A162DDCC64}"/>
              </a:ext>
            </a:extLst>
          </p:cNvPr>
          <p:cNvSpPr txBox="1"/>
          <p:nvPr/>
        </p:nvSpPr>
        <p:spPr>
          <a:xfrm>
            <a:off x="1092467" y="224902"/>
            <a:ext cx="6538269" cy="657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 anchor="ctr">
            <a:spAutoFit/>
          </a:bodyPr>
          <a:lstStyle>
            <a:lvl1pPr defTabSz="650240">
              <a:lnSpc>
                <a:spcPct val="90000"/>
              </a:lnSpc>
              <a:spcBef>
                <a:spcPts val="0"/>
              </a:spcBef>
              <a:defRPr sz="5800">
                <a:solidFill>
                  <a:srgbClr val="2E75B6"/>
                </a:solidFill>
                <a:latin typeface="SimHei"/>
                <a:ea typeface="SimHei"/>
                <a:cs typeface="SimHei"/>
                <a:sym typeface="SimHei"/>
              </a:defRPr>
            </a:lvl1pPr>
          </a:lstStyle>
          <a:p>
            <a:r>
              <a:rPr sz="4078"/>
              <a:t>真正的磐石是基督</a:t>
            </a:r>
          </a:p>
        </p:txBody>
      </p:sp>
      <p:sp>
        <p:nvSpPr>
          <p:cNvPr id="186" name="Inhaltsplatzhalter 2">
            <a:extLst>
              <a:ext uri="{FF2B5EF4-FFF2-40B4-BE49-F238E27FC236}">
                <a16:creationId xmlns:a16="http://schemas.microsoft.com/office/drawing/2014/main" id="{38985D65-09A3-2604-F487-8DC90E07B714}"/>
              </a:ext>
            </a:extLst>
          </p:cNvPr>
          <p:cNvSpPr txBox="1"/>
          <p:nvPr/>
        </p:nvSpPr>
        <p:spPr>
          <a:xfrm>
            <a:off x="466479" y="1421920"/>
            <a:ext cx="8211042" cy="22344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>
            <a:spAutoFit/>
          </a:bodyPr>
          <a:lstStyle/>
          <a:p>
            <a:pPr marL="205206" indent="-195830" algn="just" defTabSz="321457">
              <a:buClr>
                <a:srgbClr val="000000"/>
              </a:buClr>
              <a:buSzPct val="100000"/>
              <a:buFont typeface="PingFang TC Regular"/>
              <a:buChar char="•"/>
              <a:defRPr sz="3300">
                <a:latin typeface="PingFang TC Regular"/>
                <a:ea typeface="PingFang TC Regular"/>
                <a:cs typeface="PingFang TC Regular"/>
                <a:sym typeface="PingFang TC Regular"/>
              </a:defRPr>
            </a:pPr>
            <a:r>
              <a:rPr sz="2320"/>
              <a:t>耶稣要亲自改变和建立彼得。</a:t>
            </a:r>
          </a:p>
          <a:p>
            <a:pPr marL="205206" indent="-195830" algn="just" defTabSz="321457">
              <a:buClr>
                <a:srgbClr val="000000"/>
              </a:buClr>
              <a:buSzPct val="100000"/>
              <a:buFont typeface="PingFang TC Regular"/>
              <a:buChar char="•"/>
              <a:defRPr sz="3300">
                <a:latin typeface="PingFang TC Regular"/>
                <a:ea typeface="PingFang TC Regular"/>
                <a:cs typeface="PingFang TC Regular"/>
                <a:sym typeface="PingFang TC Regular"/>
              </a:defRPr>
            </a:pPr>
            <a:r>
              <a:rPr sz="2320"/>
              <a:t>真正的磐石不是彼得，而是耶稣基督。</a:t>
            </a:r>
          </a:p>
          <a:p>
            <a:pPr algn="just" defTabSz="321457">
              <a:defRPr sz="3300">
                <a:solidFill>
                  <a:srgbClr val="0433FF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rPr sz="2320">
                <a:latin typeface="PingFang TC Regular"/>
                <a:ea typeface="PingFang TC Regular"/>
                <a:cs typeface="PingFang TC Regular"/>
                <a:sym typeface="PingFang TC Regular"/>
              </a:rPr>
              <a:t>彼前</a:t>
            </a:r>
            <a:r>
              <a:rPr sz="2320"/>
              <a:t>2:4-7 主乃活石……是被神所拣选、所宝贵的。你们来到主面前，也就像活石，被建造成为灵宫……信靠他的人必不至于羞愧。所以，他在你们信的人就为宝贵，在那不信的人有话说：匠人所弃的石头已作了房角的头块石头。</a:t>
            </a:r>
          </a:p>
        </p:txBody>
      </p:sp>
      <p:pic>
        <p:nvPicPr>
          <p:cNvPr id="187" name="Image" descr="Image">
            <a:extLst>
              <a:ext uri="{FF2B5EF4-FFF2-40B4-BE49-F238E27FC236}">
                <a16:creationId xmlns:a16="http://schemas.microsoft.com/office/drawing/2014/main" id="{A7A7A625-28E4-C332-90A7-C5F3CCA193B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8884" r="4769" b="2484"/>
          <a:stretch>
            <a:fillRect/>
          </a:stretch>
        </p:blipFill>
        <p:spPr>
          <a:xfrm>
            <a:off x="5324119" y="3872788"/>
            <a:ext cx="3206890" cy="272478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2867708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45A470-B91D-3E33-423A-E4678DEF1E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1" name="图片 8" descr="图片 8">
            <a:extLst>
              <a:ext uri="{FF2B5EF4-FFF2-40B4-BE49-F238E27FC236}">
                <a16:creationId xmlns:a16="http://schemas.microsoft.com/office/drawing/2014/main" id="{26E68630-3D3F-322E-C320-7A85D4509C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9144001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192" name="Titel 1">
            <a:extLst>
              <a:ext uri="{FF2B5EF4-FFF2-40B4-BE49-F238E27FC236}">
                <a16:creationId xmlns:a16="http://schemas.microsoft.com/office/drawing/2014/main" id="{873BC6F6-06A9-2206-5FF7-1B6CD628DFAB}"/>
              </a:ext>
            </a:extLst>
          </p:cNvPr>
          <p:cNvSpPr txBox="1"/>
          <p:nvPr/>
        </p:nvSpPr>
        <p:spPr>
          <a:xfrm>
            <a:off x="1092467" y="224902"/>
            <a:ext cx="6538269" cy="657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 anchor="ctr">
            <a:spAutoFit/>
          </a:bodyPr>
          <a:lstStyle>
            <a:lvl1pPr defTabSz="650240">
              <a:lnSpc>
                <a:spcPct val="90000"/>
              </a:lnSpc>
              <a:spcBef>
                <a:spcPts val="0"/>
              </a:spcBef>
              <a:defRPr sz="5800">
                <a:solidFill>
                  <a:srgbClr val="2E75B6"/>
                </a:solidFill>
                <a:latin typeface="SimHei"/>
                <a:ea typeface="SimHei"/>
                <a:cs typeface="SimHei"/>
                <a:sym typeface="SimHei"/>
              </a:defRPr>
            </a:lvl1pPr>
          </a:lstStyle>
          <a:p>
            <a:r>
              <a:rPr sz="4078"/>
              <a:t>真正的磐石是基督</a:t>
            </a:r>
          </a:p>
        </p:txBody>
      </p:sp>
      <p:pic>
        <p:nvPicPr>
          <p:cNvPr id="193" name="Image" descr="Image">
            <a:extLst>
              <a:ext uri="{FF2B5EF4-FFF2-40B4-BE49-F238E27FC236}">
                <a16:creationId xmlns:a16="http://schemas.microsoft.com/office/drawing/2014/main" id="{C2095CBC-DE20-FE94-A287-39BD07B8E17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10895"/>
          <a:stretch>
            <a:fillRect/>
          </a:stretch>
        </p:blipFill>
        <p:spPr>
          <a:xfrm>
            <a:off x="2840066" y="2796518"/>
            <a:ext cx="3043169" cy="2711598"/>
          </a:xfrm>
          <a:prstGeom prst="rect">
            <a:avLst/>
          </a:prstGeom>
          <a:ln w="12700">
            <a:miter lim="400000"/>
          </a:ln>
        </p:spPr>
      </p:pic>
      <p:sp>
        <p:nvSpPr>
          <p:cNvPr id="194" name="Inhaltsplatzhalter 2">
            <a:extLst>
              <a:ext uri="{FF2B5EF4-FFF2-40B4-BE49-F238E27FC236}">
                <a16:creationId xmlns:a16="http://schemas.microsoft.com/office/drawing/2014/main" id="{6AB7B76C-9B22-2173-BB94-74E828C56021}"/>
              </a:ext>
            </a:extLst>
          </p:cNvPr>
          <p:cNvSpPr txBox="1"/>
          <p:nvPr/>
        </p:nvSpPr>
        <p:spPr>
          <a:xfrm>
            <a:off x="466479" y="1406842"/>
            <a:ext cx="8211042" cy="11633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>
            <a:spAutoFit/>
          </a:bodyPr>
          <a:lstStyle/>
          <a:p>
            <a:pPr marL="205206" indent="-195830" algn="just" defTabSz="321457">
              <a:buClr>
                <a:srgbClr val="000000"/>
              </a:buClr>
              <a:buSzPct val="100000"/>
              <a:buFont typeface="PingFang TC Regular"/>
              <a:buChar char="•"/>
              <a:defRPr sz="3300">
                <a:latin typeface="PingFang TC Regular"/>
                <a:ea typeface="PingFang TC Regular"/>
                <a:cs typeface="PingFang TC Regular"/>
                <a:sym typeface="PingFang TC Regular"/>
              </a:defRPr>
            </a:pPr>
            <a:r>
              <a:rPr sz="2320"/>
              <a:t>彼得经历了很多失败后，他</a:t>
            </a:r>
            <a:r>
              <a:rPr sz="2320"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rPr>
              <a:t>认识到</a:t>
            </a:r>
            <a:r>
              <a:rPr sz="2320"/>
              <a:t>耶稣是</a:t>
            </a:r>
            <a:r>
              <a:rPr sz="2320">
                <a:solidFill>
                  <a:srgbClr val="941100"/>
                </a:solidFill>
              </a:rPr>
              <a:t>真正的磐石</a:t>
            </a:r>
            <a:r>
              <a:rPr sz="2320"/>
              <a:t>他只是一块被基督建造的活石，一个软弱的人可以被耶稣改变和建立，这就是磐石的力量！</a:t>
            </a:r>
            <a:endParaRPr sz="232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755326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6A2354-D42B-82D7-E576-8E18FDD1B5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8" name="图片 8" descr="图片 8">
            <a:extLst>
              <a:ext uri="{FF2B5EF4-FFF2-40B4-BE49-F238E27FC236}">
                <a16:creationId xmlns:a16="http://schemas.microsoft.com/office/drawing/2014/main" id="{B0B9A14A-7494-BF09-BEDE-B48660117D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9144001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199" name="Titel 1">
            <a:extLst>
              <a:ext uri="{FF2B5EF4-FFF2-40B4-BE49-F238E27FC236}">
                <a16:creationId xmlns:a16="http://schemas.microsoft.com/office/drawing/2014/main" id="{CDF448B9-EECE-54DA-E5A1-0C26A0F29ABB}"/>
              </a:ext>
            </a:extLst>
          </p:cNvPr>
          <p:cNvSpPr txBox="1"/>
          <p:nvPr/>
        </p:nvSpPr>
        <p:spPr>
          <a:xfrm>
            <a:off x="1092467" y="224902"/>
            <a:ext cx="6538269" cy="657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 anchor="ctr">
            <a:spAutoFit/>
          </a:bodyPr>
          <a:lstStyle>
            <a:lvl1pPr defTabSz="650240">
              <a:lnSpc>
                <a:spcPct val="90000"/>
              </a:lnSpc>
              <a:spcBef>
                <a:spcPts val="0"/>
              </a:spcBef>
              <a:defRPr sz="5800">
                <a:solidFill>
                  <a:srgbClr val="2E75B6"/>
                </a:solidFill>
                <a:latin typeface="SimHei"/>
                <a:ea typeface="SimHei"/>
                <a:cs typeface="SimHei"/>
                <a:sym typeface="SimHei"/>
              </a:defRPr>
            </a:lvl1pPr>
          </a:lstStyle>
          <a:p>
            <a:r>
              <a:rPr sz="4078"/>
              <a:t>收割的时候，忍耐得荣耀</a:t>
            </a:r>
          </a:p>
        </p:txBody>
      </p:sp>
      <p:sp>
        <p:nvSpPr>
          <p:cNvPr id="200" name="Inhaltsplatzhalter 2">
            <a:extLst>
              <a:ext uri="{FF2B5EF4-FFF2-40B4-BE49-F238E27FC236}">
                <a16:creationId xmlns:a16="http://schemas.microsoft.com/office/drawing/2014/main" id="{0CEC626F-6F8B-17F0-D85B-5994A86CE734}"/>
              </a:ext>
            </a:extLst>
          </p:cNvPr>
          <p:cNvSpPr txBox="1"/>
          <p:nvPr/>
        </p:nvSpPr>
        <p:spPr>
          <a:xfrm>
            <a:off x="466479" y="1421920"/>
            <a:ext cx="8211042" cy="25914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>
            <a:spAutoFit/>
          </a:bodyPr>
          <a:lstStyle/>
          <a:p>
            <a:pPr algn="just" defTabSz="321457">
              <a:defRPr sz="3300">
                <a:solidFill>
                  <a:srgbClr val="0433FF"/>
                </a:solidFill>
                <a:latin typeface="PingFang TC Regular"/>
                <a:ea typeface="PingFang TC Regular"/>
                <a:cs typeface="PingFang TC Regular"/>
                <a:sym typeface="PingFang TC Regular"/>
              </a:defRPr>
            </a:pPr>
            <a:r>
              <a:rPr sz="2320"/>
              <a:t>赛51:6 你们要向天举目，观看下地；因为天必像烟云消散，地必如衣服渐渐旧了；其上的居民也要如此死亡。惟有我的救恩永</a:t>
            </a:r>
            <a:r>
              <a:rPr sz="2320">
                <a:latin typeface="PingFang SC Regular"/>
                <a:ea typeface="PingFang SC Regular"/>
                <a:cs typeface="PingFang SC Regular"/>
                <a:sym typeface="PingFang SC Regular"/>
              </a:rPr>
              <a:t>远</a:t>
            </a:r>
            <a:r>
              <a:rPr sz="2320"/>
              <a:t>长存；我的公义也不废掉。</a:t>
            </a:r>
          </a:p>
          <a:p>
            <a:pPr marL="292994" indent="-292994" algn="just" defTabSz="321457">
              <a:buSzPct val="145000"/>
              <a:buChar char="•"/>
              <a:defRPr sz="3300">
                <a:latin typeface="PingFang TC Regular"/>
                <a:ea typeface="PingFang TC Regular"/>
                <a:cs typeface="PingFang TC Regular"/>
                <a:sym typeface="PingFang TC Regular"/>
              </a:defRPr>
            </a:pPr>
            <a:r>
              <a:rPr sz="2320"/>
              <a:t>世界都会过去，不要把会改变的东西，当成永恒不变的依靠。我们需要的是一位永</a:t>
            </a:r>
            <a:r>
              <a:rPr sz="2320">
                <a:latin typeface="PingFang SC Regular"/>
                <a:ea typeface="PingFang SC Regular"/>
                <a:cs typeface="PingFang SC Regular"/>
                <a:sym typeface="PingFang SC Regular"/>
              </a:rPr>
              <a:t>远</a:t>
            </a:r>
            <a:r>
              <a:rPr sz="2320"/>
              <a:t>不改变的神成为可倚靠的磐石。</a:t>
            </a:r>
            <a:endParaRPr sz="232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algn="just" defTabSz="321457">
              <a:defRPr sz="3300">
                <a:latin typeface="PingFang TC Regular"/>
                <a:ea typeface="PingFang TC Regular"/>
                <a:cs typeface="PingFang TC Regular"/>
                <a:sym typeface="PingFang TC Regular"/>
              </a:defRPr>
            </a:pPr>
            <a:endParaRPr sz="232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algn="just" defTabSz="321457">
              <a:defRPr sz="3300">
                <a:solidFill>
                  <a:schemeClr val="accent5">
                    <a:lumOff val="-29866"/>
                  </a:schemeClr>
                </a:solidFill>
                <a:latin typeface="PingFang TC Regular"/>
                <a:ea typeface="PingFang TC Regular"/>
                <a:cs typeface="PingFang TC Regular"/>
                <a:sym typeface="PingFang TC Regular"/>
              </a:defRPr>
            </a:pPr>
            <a:endParaRPr sz="232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6218095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A97C3F-AE94-C7A4-BA67-2CE7A5E7BE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" name="图片 8" descr="图片 8">
            <a:extLst>
              <a:ext uri="{FF2B5EF4-FFF2-40B4-BE49-F238E27FC236}">
                <a16:creationId xmlns:a16="http://schemas.microsoft.com/office/drawing/2014/main" id="{0B2CA760-77B2-1842-D610-1F278C0A71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9144001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205" name="Titel 1">
            <a:extLst>
              <a:ext uri="{FF2B5EF4-FFF2-40B4-BE49-F238E27FC236}">
                <a16:creationId xmlns:a16="http://schemas.microsoft.com/office/drawing/2014/main" id="{27127B4F-EFE0-9CDC-0786-34C479DC8EE2}"/>
              </a:ext>
            </a:extLst>
          </p:cNvPr>
          <p:cNvSpPr txBox="1"/>
          <p:nvPr/>
        </p:nvSpPr>
        <p:spPr>
          <a:xfrm>
            <a:off x="1092467" y="224902"/>
            <a:ext cx="6538269" cy="657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 anchor="ctr">
            <a:spAutoFit/>
          </a:bodyPr>
          <a:lstStyle>
            <a:lvl1pPr defTabSz="650240">
              <a:lnSpc>
                <a:spcPct val="90000"/>
              </a:lnSpc>
              <a:spcBef>
                <a:spcPts val="0"/>
              </a:spcBef>
              <a:defRPr sz="5800">
                <a:solidFill>
                  <a:srgbClr val="2E75B6"/>
                </a:solidFill>
                <a:latin typeface="SimHei"/>
                <a:ea typeface="SimHei"/>
                <a:cs typeface="SimHei"/>
                <a:sym typeface="SimHei"/>
              </a:defRPr>
            </a:lvl1pPr>
          </a:lstStyle>
          <a:p>
            <a:r>
              <a:rPr sz="4078"/>
              <a:t>认识和接受自己的软弱</a:t>
            </a:r>
          </a:p>
        </p:txBody>
      </p:sp>
      <p:pic>
        <p:nvPicPr>
          <p:cNvPr id="206" name="Image" descr="Image">
            <a:extLst>
              <a:ext uri="{FF2B5EF4-FFF2-40B4-BE49-F238E27FC236}">
                <a16:creationId xmlns:a16="http://schemas.microsoft.com/office/drawing/2014/main" id="{95403B81-64E8-232D-B359-8BFA73964CD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21203"/>
          <a:stretch>
            <a:fillRect/>
          </a:stretch>
        </p:blipFill>
        <p:spPr>
          <a:xfrm>
            <a:off x="2266606" y="1175720"/>
            <a:ext cx="4610730" cy="363308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4777716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222</Words>
  <Application>Microsoft Office PowerPoint</Application>
  <PresentationFormat>Bildschirmpräsentation (4:3)</PresentationFormat>
  <Paragraphs>57</Paragraphs>
  <Slides>11</Slides>
  <Notes>11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11</vt:i4>
      </vt:variant>
    </vt:vector>
  </HeadingPairs>
  <TitlesOfParts>
    <vt:vector size="18" baseType="lpstr">
      <vt:lpstr>等线</vt:lpstr>
      <vt:lpstr>Helvetica Neue</vt:lpstr>
      <vt:lpstr>PingFang SC Regular</vt:lpstr>
      <vt:lpstr>PingFang TC Regular</vt:lpstr>
      <vt:lpstr>PingFang TC Semibold</vt:lpstr>
      <vt:lpstr>Arial</vt:lpstr>
      <vt:lpstr>Office 主题​​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siqi D</dc:creator>
  <cp:lastModifiedBy>Dongdong Hu</cp:lastModifiedBy>
  <cp:revision>1071</cp:revision>
  <dcterms:created xsi:type="dcterms:W3CDTF">2023-03-17T14:22:59Z</dcterms:created>
  <dcterms:modified xsi:type="dcterms:W3CDTF">2026-08-24T19:32:27Z</dcterms:modified>
</cp:coreProperties>
</file>