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sldIdLst>
    <p:sldId id="314" r:id="rId2"/>
    <p:sldId id="405" r:id="rId3"/>
    <p:sldId id="426" r:id="rId4"/>
    <p:sldId id="425" r:id="rId5"/>
    <p:sldId id="427" r:id="rId6"/>
    <p:sldId id="428" r:id="rId7"/>
    <p:sldId id="429" r:id="rId8"/>
    <p:sldId id="430" r:id="rId9"/>
    <p:sldId id="431" r:id="rId10"/>
    <p:sldId id="435" r:id="rId11"/>
    <p:sldId id="436" r:id="rId12"/>
    <p:sldId id="437" r:id="rId13"/>
    <p:sldId id="43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5" autoAdjust="0"/>
    <p:restoredTop sz="83732" autoAdjust="0"/>
  </p:normalViewPr>
  <p:slideViewPr>
    <p:cSldViewPr snapToGrid="0">
      <p:cViewPr varScale="1">
        <p:scale>
          <a:sx n="136" d="100"/>
          <a:sy n="136" d="100"/>
        </p:scale>
        <p:origin x="2418" y="12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EBC27-3C92-DF40-81E2-50E2258292AA}" type="datetimeFigureOut">
              <a:rPr lang="zh-CN" altLang="en-US"/>
              <a:t>2026/9/1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2B3B1-C204-5A46-AA13-7B4CAFF35EC8}" type="slidenum">
              <a:rPr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1660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91" indent="-228691" eaLnBrk="1" hangingPunct="1">
              <a:spcBef>
                <a:spcPct val="0"/>
              </a:spcBef>
              <a:buFontTx/>
              <a:buAutoNum type="arabicPeriod"/>
            </a:pPr>
            <a:endParaRPr kumimoji="0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2B3B1-C204-5A46-AA13-7B4CAFF35EC8}" type="slidenum">
              <a:rPr lang="en-US" altLang="zh-CN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644230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4DE54-298E-E8CF-215D-DBC0C2CFD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D676867-990A-2943-EFBE-8DE7748614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E5C83A5-4794-84F9-6CFD-2D7FB6561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buSzPct val="100000"/>
              <a:buAutoNum type="arabicPeriod"/>
              <a:defRPr>
                <a:latin typeface="SimSun"/>
                <a:ea typeface="SimSun"/>
                <a:cs typeface="SimSun"/>
                <a:sym typeface="SimSun"/>
              </a:defRPr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D57DC30-24C9-B094-2075-C89F02D7BB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2B3B1-C204-5A46-AA13-7B4CAFF35EC8}" type="slidenum">
              <a:rPr lang="en-US" altLang="zh-CN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12028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50304-3D48-B605-B4AF-28B152E2A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5910BA9-A84B-BC38-08A5-0A13E37C2D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20CB375-EBE1-BE00-5276-EBDD0C0281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buSzPct val="100000"/>
              <a:buAutoNum type="arabicPeriod"/>
              <a:defRPr>
                <a:latin typeface="SimSun"/>
                <a:ea typeface="SimSun"/>
                <a:cs typeface="SimSun"/>
                <a:sym typeface="SimSun"/>
              </a:defRPr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DEC70A4-61BF-5014-A10A-AA753F780C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2B3B1-C204-5A46-AA13-7B4CAFF35EC8}" type="slidenum">
              <a:rPr lang="en-US" altLang="zh-CN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0641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905C6-1610-3E30-C671-3227AADC7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EAE18B0-04A2-DE9C-73E1-95999F93E5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B5F14B5-E420-BEE5-1A39-EEB450CA40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buSzPct val="100000"/>
              <a:buAutoNum type="arabicPeriod"/>
              <a:defRPr>
                <a:latin typeface="SimSun"/>
                <a:ea typeface="SimSun"/>
                <a:cs typeface="SimSun"/>
                <a:sym typeface="SimSun"/>
              </a:defRPr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7B55426-BC82-EA93-063E-CADADD6624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2B3B1-C204-5A46-AA13-7B4CAFF35EC8}" type="slidenum">
              <a:rPr lang="en-US" altLang="zh-CN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30484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A7ECE-E7D2-9A4B-E60E-CF7A31B74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B414728-895C-DEDA-1D52-F5B3CCCD5A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8F74B77-EECA-66C6-087B-49388D2F5F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buSzPct val="100000"/>
              <a:buAutoNum type="arabicPeriod"/>
              <a:defRPr>
                <a:latin typeface="SimSun"/>
                <a:ea typeface="SimSun"/>
                <a:cs typeface="SimSun"/>
                <a:sym typeface="SimSun"/>
              </a:defRPr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00837B-68CF-5BC4-F46A-AC2C6E8928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2B3B1-C204-5A46-AA13-7B4CAFF35EC8}" type="slidenum">
              <a:rPr lang="en-US" altLang="zh-CN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12270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9C5CB-7DD1-CCC4-6373-8751D058E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8AD5FAF-30A6-4709-0529-B324CCE5B3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FD68CCF-698D-48CE-6AE3-52D6A64F0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buSzPct val="100000"/>
              <a:buAutoNum type="arabicPeriod"/>
              <a:defRPr>
                <a:latin typeface="SimSun"/>
                <a:ea typeface="SimSun"/>
                <a:cs typeface="SimSun"/>
                <a:sym typeface="SimSun"/>
              </a:defRPr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9419322-A439-EE4A-C536-628DD6FCB3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2B3B1-C204-5A46-AA13-7B4CAFF35EC8}" type="slidenum">
              <a:rPr lang="en-US" altLang="zh-CN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62358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7E894-A4D5-E9E2-640D-2D6742115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56B895A-560D-AB01-59D9-18C5F5C853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F5D43CB-A9DB-D7D1-F953-F95A18E766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buSzPct val="100000"/>
              <a:buAutoNum type="arabicPeriod"/>
              <a:defRPr>
                <a:latin typeface="SimSun"/>
                <a:ea typeface="SimSun"/>
                <a:cs typeface="SimSun"/>
                <a:sym typeface="SimSun"/>
              </a:defRPr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389C5FF-887F-7C40-4B96-11E39A540F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2B3B1-C204-5A46-AA13-7B4CAFF35EC8}" type="slidenum">
              <a:rPr lang="en-US" altLang="zh-CN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4441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2E65B-1C82-6726-0516-EE9382845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A386815-B770-C2EA-30FC-2A2715AF7B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EF58FC3-544B-2F77-0B02-569FB624A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buSzPct val="100000"/>
              <a:buAutoNum type="arabicPeriod"/>
              <a:defRPr>
                <a:latin typeface="SimSun"/>
                <a:ea typeface="SimSun"/>
                <a:cs typeface="SimSun"/>
                <a:sym typeface="SimSun"/>
              </a:defRPr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9B31E3F-945D-68E4-0293-6B753E0817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2B3B1-C204-5A46-AA13-7B4CAFF35EC8}" type="slidenum">
              <a:rPr lang="en-US" altLang="zh-CN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90302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F0EB2-3051-0590-EEA9-063BE034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8617B73-9459-A8F7-5522-1F23751E3C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8325474-5DB2-2319-A231-9C23F0B3E7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buSzPct val="100000"/>
              <a:buAutoNum type="arabicPeriod"/>
              <a:defRPr>
                <a:latin typeface="SimSun"/>
                <a:ea typeface="SimSun"/>
                <a:cs typeface="SimSun"/>
                <a:sym typeface="SimSun"/>
              </a:defRPr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3AE8DAF-EDE2-C2D7-491E-8F0145F7E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2B3B1-C204-5A46-AA13-7B4CAFF35EC8}" type="slidenum">
              <a:rPr lang="en-US" altLang="zh-CN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85534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E4457-8E45-9A7B-35DD-DF1AB38F9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A545020-2C46-0E10-124D-9565CB49B6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036CD27-E49D-55D3-FCC3-EBCD46808D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buSzPct val="100000"/>
              <a:buAutoNum type="arabicPeriod"/>
              <a:defRPr>
                <a:latin typeface="SimSun"/>
                <a:ea typeface="SimSun"/>
                <a:cs typeface="SimSun"/>
                <a:sym typeface="SimSun"/>
              </a:defRPr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13B358F-1092-267E-DA47-A0F306FD51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2B3B1-C204-5A46-AA13-7B4CAFF35EC8}" type="slidenum">
              <a:rPr lang="en-US" altLang="zh-CN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45429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AE65C-4BBB-DE50-790D-5AA606066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583FDA5-84DA-34B0-6EE3-F1DDEC6E2D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EB6CE86-99B8-C022-D1F8-BE44A5820A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buSzPct val="100000"/>
              <a:buAutoNum type="arabicPeriod"/>
              <a:defRPr>
                <a:latin typeface="SimSun"/>
                <a:ea typeface="SimSun"/>
                <a:cs typeface="SimSun"/>
                <a:sym typeface="SimSun"/>
              </a:defRPr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75C5CF1-D2A9-56CE-400D-D22F1E106B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2B3B1-C204-5A46-AA13-7B4CAFF35EC8}" type="slidenum">
              <a:rPr lang="en-US" altLang="zh-CN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75670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D270A-6FC8-FA73-1011-BBA6DAF66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8F183AD-D385-73E0-3317-5B3E147383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EF156CD-44B4-541F-38F2-55EB5E7FA8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buSzPct val="100000"/>
              <a:buAutoNum type="arabicPeriod"/>
              <a:defRPr>
                <a:latin typeface="SimSun"/>
                <a:ea typeface="SimSun"/>
                <a:cs typeface="SimSun"/>
                <a:sym typeface="SimSun"/>
              </a:defRPr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C761CF-0FBA-F235-D219-18074869CC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2B3B1-C204-5A46-AA13-7B4CAFF35EC8}" type="slidenum">
              <a:rPr lang="en-US" altLang="zh-CN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93059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CE150-05BD-FA41-FDA6-12C43A558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3F29935-DEF3-2472-6024-E520F4B160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3BBE870-F7B0-48B2-D7C6-17B4D1C6EF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buSzPct val="100000"/>
              <a:buAutoNum type="arabicPeriod"/>
              <a:defRPr>
                <a:latin typeface="SimSun"/>
                <a:ea typeface="SimSun"/>
                <a:cs typeface="SimSun"/>
                <a:sym typeface="SimSun"/>
              </a:defRPr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C227104-43F6-60D3-FDEC-11A27700A9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2B3B1-C204-5A46-AA13-7B4CAFF35EC8}" type="slidenum">
              <a:rPr lang="en-US" altLang="zh-CN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3370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2026/9/1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187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2026/9/1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94746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2026/9/1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868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2026/9/1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255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2026/9/1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788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2026/9/1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6228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2026/9/1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2900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2026/9/1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1853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2026/9/1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5139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2026/9/1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88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2026/9/1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33376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3FCE5-64A3-3F48-8FE4-AFF90259B521}" type="datetimeFigureOut">
              <a:rPr kumimoji="1" lang="zh-CN" altLang="en-US" smtClean="0"/>
              <a:t>2026/9/1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0968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E9AC96F1-9586-B830-BCFF-0244AAE6755A}"/>
              </a:ext>
            </a:extLst>
          </p:cNvPr>
          <p:cNvSpPr txBox="1">
            <a:spLocks/>
          </p:cNvSpPr>
          <p:nvPr/>
        </p:nvSpPr>
        <p:spPr bwMode="auto">
          <a:xfrm>
            <a:off x="1046747" y="0"/>
            <a:ext cx="6629709" cy="110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讲道</a:t>
            </a:r>
            <a:endParaRPr lang="de-DE" altLang="zh-CN" b="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5F41C1D5-7730-DBCE-3F13-8C56C585950C}"/>
              </a:ext>
            </a:extLst>
          </p:cNvPr>
          <p:cNvSpPr txBox="1">
            <a:spLocks/>
          </p:cNvSpPr>
          <p:nvPr/>
        </p:nvSpPr>
        <p:spPr bwMode="auto">
          <a:xfrm>
            <a:off x="0" y="1146295"/>
            <a:ext cx="9143999" cy="2282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anchor="b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6000" dirty="0">
                <a:solidFill>
                  <a:prstClr val="black"/>
                </a:solidFill>
              </a:rPr>
              <a:t>人若赚得全世界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BC0B12FB-4C46-ACD5-AC4A-F6B7A1470475}"/>
              </a:ext>
            </a:extLst>
          </p:cNvPr>
          <p:cNvSpPr txBox="1">
            <a:spLocks/>
          </p:cNvSpPr>
          <p:nvPr/>
        </p:nvSpPr>
        <p:spPr bwMode="auto">
          <a:xfrm>
            <a:off x="1" y="3701846"/>
            <a:ext cx="9143999" cy="2933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anchor="t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dirty="0">
                <a:solidFill>
                  <a:prstClr val="black"/>
                </a:solidFill>
              </a:rPr>
              <a:t>讲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道：段思奇</a:t>
            </a:r>
            <a:r>
              <a:rPr lang="zh-CN" altLang="en-US" sz="3200" dirty="0">
                <a:solidFill>
                  <a:prstClr val="black"/>
                </a:solidFill>
              </a:rPr>
              <a:t> 神学生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经文：耶利米书</a:t>
            </a:r>
            <a:r>
              <a:rPr kumimoji="0" lang="en-US" altLang="zh-CN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15:15-21</a:t>
            </a:r>
            <a:r>
              <a:rPr kumimoji="0" lang="zh-CN" alt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；罗马书</a:t>
            </a:r>
            <a:r>
              <a:rPr lang="en-US" altLang="zh-CN" sz="3200" dirty="0">
                <a:solidFill>
                  <a:prstClr val="black"/>
                </a:solidFill>
              </a:rPr>
              <a:t>12</a:t>
            </a:r>
            <a:r>
              <a:rPr kumimoji="0" lang="en-US" altLang="zh-CN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:9-21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马太福音</a:t>
            </a:r>
            <a:r>
              <a:rPr lang="en-US" altLang="zh-CN" sz="3200" b="1" dirty="0">
                <a:solidFill>
                  <a:prstClr val="black"/>
                </a:solidFill>
              </a:rPr>
              <a:t>16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:21-28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392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22527-B628-06EE-034C-CD51EE09C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9B366601-194F-54C7-0495-D2A1E4A45705}"/>
              </a:ext>
            </a:extLst>
          </p:cNvPr>
          <p:cNvSpPr txBox="1">
            <a:spLocks/>
          </p:cNvSpPr>
          <p:nvPr/>
        </p:nvSpPr>
        <p:spPr bwMode="auto">
          <a:xfrm>
            <a:off x="1046747" y="0"/>
            <a:ext cx="8097253" cy="110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讲</a:t>
            </a:r>
            <a:r>
              <a:rPr lang="zh-CN" altLang="en-US" b="0" dirty="0">
                <a:solidFill>
                  <a:schemeClr val="accent5">
                    <a:lumMod val="75000"/>
                  </a:schemeClr>
                </a:solidFill>
              </a:rPr>
              <a:t>道</a:t>
            </a: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：人若赚得全世界</a:t>
            </a:r>
            <a:endParaRPr lang="zh-CN" altLang="en-US" b="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D849A6C0-E62C-4C63-C844-F0A56DB0D5B1}"/>
              </a:ext>
            </a:extLst>
          </p:cNvPr>
          <p:cNvSpPr txBox="1">
            <a:spLocks/>
          </p:cNvSpPr>
          <p:nvPr/>
        </p:nvSpPr>
        <p:spPr>
          <a:xfrm>
            <a:off x="809897" y="1318437"/>
            <a:ext cx="7850777" cy="53056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二、神面对“不公”的处理方式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太</a:t>
            </a:r>
            <a:r>
              <a:rPr lang="en-US" altLang="zh-CN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16:21 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从那时起，耶稣才向门徒明说，他必须上耶路撒冷去，受长老、祭司长和文士许多的苦，并且被杀，第三天复活。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514350" indent="-514350" algn="just">
              <a:lnSpc>
                <a:spcPct val="120000"/>
              </a:lnSpc>
              <a:buFont typeface="Arial" panose="020B0604020202020204" pitchFamily="34" charset="0"/>
              <a:buAutoNum type="arabicPeriod"/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十字架：神公义地对待罪恶</a:t>
            </a:r>
            <a:endParaRPr lang="en-US" altLang="zh-CN" dirty="0">
              <a:solidFill>
                <a:srgbClr val="2E75B6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514350" indent="-514350" algn="just">
              <a:lnSpc>
                <a:spcPct val="120000"/>
              </a:lnSpc>
              <a:buFont typeface="Arial" panose="020B0604020202020204" pitchFamily="34" charset="0"/>
              <a:buAutoNum type="arabicPeriod"/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拒绝用罪恶回应罪恶</a:t>
            </a:r>
            <a:endParaRPr lang="en-US" altLang="zh-CN" dirty="0">
              <a:solidFill>
                <a:srgbClr val="2E75B6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514350" indent="-514350" algn="just">
              <a:lnSpc>
                <a:spcPct val="120000"/>
              </a:lnSpc>
              <a:buFont typeface="Arial" panose="020B0604020202020204" pitchFamily="34" charset="0"/>
              <a:buAutoNum type="arabicPeriod"/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基督徒一生的呼召：跟随耶稣</a:t>
            </a:r>
          </a:p>
        </p:txBody>
      </p:sp>
    </p:spTree>
    <p:extLst>
      <p:ext uri="{BB962C8B-B14F-4D97-AF65-F5344CB8AC3E}">
        <p14:creationId xmlns:p14="http://schemas.microsoft.com/office/powerpoint/2010/main" val="363410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DAC1D-D2D5-F2D8-6104-F2D4669F7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C122DC0-364D-B348-A6A9-6B9E93EFE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259" y="1318437"/>
            <a:ext cx="7661189" cy="530564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altLang="zh-CN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3.</a:t>
            </a: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基督徒一生的呼召：跟随耶稣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太</a:t>
            </a:r>
            <a:r>
              <a:rPr lang="en-US" altLang="zh-CN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16:24 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于是耶稣对门徒说：“若有人要跟从我，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就当舍己，背起自己的十字架来跟从我。”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just">
              <a:lnSpc>
                <a:spcPct val="100000"/>
              </a:lnSpc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十字架不是一种泛化的生活苦难，而是死刑；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just">
              <a:lnSpc>
                <a:spcPct val="100000"/>
              </a:lnSpc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舍己 ＝ 放弃以自己为中心，我不再属于自己；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just">
              <a:lnSpc>
                <a:spcPct val="100000"/>
              </a:lnSpc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耶稣呼召我们在人生所有的境遇中，都要</a:t>
            </a: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放弃以自己感受上觉得最好的方式来满足自己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。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04B1447-C32D-D754-6094-BA65E8250B45}"/>
              </a:ext>
            </a:extLst>
          </p:cNvPr>
          <p:cNvSpPr txBox="1">
            <a:spLocks/>
          </p:cNvSpPr>
          <p:nvPr/>
        </p:nvSpPr>
        <p:spPr bwMode="auto">
          <a:xfrm>
            <a:off x="1046747" y="0"/>
            <a:ext cx="8097253" cy="110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讲</a:t>
            </a:r>
            <a:r>
              <a:rPr lang="zh-CN" altLang="en-US" b="0" dirty="0">
                <a:solidFill>
                  <a:schemeClr val="accent5">
                    <a:lumMod val="75000"/>
                  </a:schemeClr>
                </a:solidFill>
              </a:rPr>
              <a:t>道</a:t>
            </a: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：人若赚得全世界</a:t>
            </a:r>
            <a:endParaRPr lang="zh-CN" altLang="en-US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60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D628C-48D9-B4E0-301F-BE4A4DCEC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77B91C1B-8681-0F1E-718A-1F39CEA43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697" y="1977082"/>
            <a:ext cx="7957751" cy="303976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耶稣说：人若赚得全世界，赔上自己的生命，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有什么益处呢？人还能拿什么换生命呢？ 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just">
              <a:lnSpc>
                <a:spcPct val="100000"/>
              </a:lnSpc>
            </a:pPr>
            <a:endParaRPr lang="zh-CN" alt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just">
              <a:lnSpc>
                <a:spcPct val="100000"/>
              </a:lnSpc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在神眼中，没有什么比你和祂的关系更重要</a:t>
            </a:r>
            <a:r>
              <a:rPr lang="de-DE" altLang="zh-CN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!</a:t>
            </a:r>
            <a:endParaRPr lang="zh-CN" altLang="en-US" dirty="0">
              <a:solidFill>
                <a:srgbClr val="2E75B6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B03198F-5678-C006-DD24-533ACAA4FD92}"/>
              </a:ext>
            </a:extLst>
          </p:cNvPr>
          <p:cNvSpPr txBox="1">
            <a:spLocks/>
          </p:cNvSpPr>
          <p:nvPr/>
        </p:nvSpPr>
        <p:spPr bwMode="auto">
          <a:xfrm>
            <a:off x="1046747" y="0"/>
            <a:ext cx="8097253" cy="110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讲</a:t>
            </a:r>
            <a:r>
              <a:rPr lang="zh-CN" altLang="en-US" b="0" dirty="0">
                <a:solidFill>
                  <a:schemeClr val="accent5">
                    <a:lumMod val="75000"/>
                  </a:schemeClr>
                </a:solidFill>
              </a:rPr>
              <a:t>道</a:t>
            </a: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：人若赚得全世界</a:t>
            </a:r>
            <a:endParaRPr lang="zh-CN" altLang="en-US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549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86E1-49DC-B549-B5EB-8A49D0F29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02A7E6D8-7D04-8736-6770-A44F0E02E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622" y="1519881"/>
            <a:ext cx="7821826" cy="478206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结语</a:t>
            </a:r>
            <a:endParaRPr lang="en-US" altLang="zh-CN" dirty="0">
              <a:solidFill>
                <a:srgbClr val="2E75B6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今天的经文并不是要教导我们“越能忍的基督徒就是好基督徒”；</a:t>
            </a:r>
            <a:endParaRPr lang="en-US" altLang="zh-CN" dirty="0">
              <a:solidFill>
                <a:srgbClr val="2E75B6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最重要的是学习到神的面前来，求祂医治我们所受的伤害，保守我们的心胜过一切；</a:t>
            </a:r>
          </a:p>
          <a:p>
            <a:pPr algn="just">
              <a:lnSpc>
                <a:spcPct val="120000"/>
              </a:lnSpc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我们知道这个世界充满不公平、不公义的事。但我们持守的信念：这是天父世界。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07A9D41C-DE49-77C4-EFBD-6ED2B79B5590}"/>
              </a:ext>
            </a:extLst>
          </p:cNvPr>
          <p:cNvSpPr txBox="1">
            <a:spLocks/>
          </p:cNvSpPr>
          <p:nvPr/>
        </p:nvSpPr>
        <p:spPr bwMode="auto">
          <a:xfrm>
            <a:off x="1046747" y="0"/>
            <a:ext cx="8097253" cy="110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讲</a:t>
            </a:r>
            <a:r>
              <a:rPr lang="zh-CN" altLang="en-US" b="0" dirty="0">
                <a:solidFill>
                  <a:schemeClr val="accent5">
                    <a:lumMod val="75000"/>
                  </a:schemeClr>
                </a:solidFill>
              </a:rPr>
              <a:t>道</a:t>
            </a: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：人若赚得全世界</a:t>
            </a:r>
            <a:endParaRPr lang="zh-CN" altLang="en-US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272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6A322-6029-FF19-5914-64FBC588F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1930893C-FA9E-DDF7-8429-72CA61F75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581" y="1742303"/>
            <a:ext cx="8267345" cy="488178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sz="3000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引言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当我们遭遇不公的时候，我们究竟应该怎么回应？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“不公”的处境：明明没有做错什么，却承担了本来不属于自己的责备、伤害、损失。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zh-CN" alt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FFD0C77-BA66-370A-40E3-B10611106CEA}"/>
              </a:ext>
            </a:extLst>
          </p:cNvPr>
          <p:cNvSpPr txBox="1">
            <a:spLocks/>
          </p:cNvSpPr>
          <p:nvPr/>
        </p:nvSpPr>
        <p:spPr bwMode="auto">
          <a:xfrm>
            <a:off x="1046747" y="0"/>
            <a:ext cx="8097253" cy="110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讲</a:t>
            </a:r>
            <a:r>
              <a:rPr lang="zh-CN" altLang="en-US" b="0" dirty="0">
                <a:solidFill>
                  <a:schemeClr val="accent5">
                    <a:lumMod val="75000"/>
                  </a:schemeClr>
                </a:solidFill>
              </a:rPr>
              <a:t>道</a:t>
            </a: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：人若赚得全世界</a:t>
            </a:r>
            <a:endParaRPr lang="zh-CN" altLang="en-US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20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0CCEE-426B-127D-9E2F-72CF39B7B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BC42252A-75A4-442A-7017-0F6B5522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897" y="1318437"/>
            <a:ext cx="7850777" cy="530564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200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一、人面对“不公”的处理方式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dirty="0">
                <a:latin typeface="SimHei" panose="02010609060101010101" pitchFamily="49" charset="-122"/>
                <a:ea typeface="SimHei" panose="02010609060101010101" pitchFamily="49" charset="-122"/>
              </a:rPr>
              <a:t>1. 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先知耶利米：受苦的人向神呼求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434B3F2-B2D3-1F8C-243E-CC01BF06ED87}"/>
              </a:ext>
            </a:extLst>
          </p:cNvPr>
          <p:cNvSpPr txBox="1">
            <a:spLocks/>
          </p:cNvSpPr>
          <p:nvPr/>
        </p:nvSpPr>
        <p:spPr bwMode="auto">
          <a:xfrm>
            <a:off x="1046747" y="0"/>
            <a:ext cx="8097253" cy="110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讲</a:t>
            </a:r>
            <a:r>
              <a:rPr lang="zh-CN" altLang="en-US" b="0" dirty="0">
                <a:solidFill>
                  <a:schemeClr val="accent5">
                    <a:lumMod val="75000"/>
                  </a:schemeClr>
                </a:solidFill>
              </a:rPr>
              <a:t>道</a:t>
            </a: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：人若赚得全世界</a:t>
            </a:r>
            <a:endParaRPr lang="zh-CN" altLang="en-US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215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7389E-4C5F-D4E4-2AEF-A5C113F0B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139108A6-696C-7356-FFE1-4B1809B01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581" y="1318437"/>
            <a:ext cx="8215093" cy="530564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耶利米书 </a:t>
            </a:r>
            <a:r>
              <a:rPr lang="en-US" altLang="zh-CN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15:15-21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dirty="0">
                <a:latin typeface="SimHei" panose="02010609060101010101" pitchFamily="49" charset="-122"/>
                <a:ea typeface="SimHei" panose="02010609060101010101" pitchFamily="49" charset="-122"/>
              </a:rPr>
              <a:t>15 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耶和华啊，你是知道的；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 求你记念我，眷顾我，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 向迫害我的人为我报仇；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 不要把我取去，因你不轻易发怒，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 要知道我为你的缘故受了凌辱。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dirty="0">
                <a:latin typeface="SimHei" panose="02010609060101010101" pitchFamily="49" charset="-122"/>
                <a:ea typeface="SimHei" panose="02010609060101010101" pitchFamily="49" charset="-122"/>
              </a:rPr>
              <a:t>18 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我的痛苦为何长久不止呢？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 我的伤痕为何无法可医，不能痊愈呢？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 难道你以诡诈待我，像流干的河道吗？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AB7FC6E3-4BFC-C488-E4ED-196B59309AC2}"/>
              </a:ext>
            </a:extLst>
          </p:cNvPr>
          <p:cNvSpPr txBox="1">
            <a:spLocks/>
          </p:cNvSpPr>
          <p:nvPr/>
        </p:nvSpPr>
        <p:spPr bwMode="auto">
          <a:xfrm>
            <a:off x="1046747" y="0"/>
            <a:ext cx="8097253" cy="110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讲</a:t>
            </a:r>
            <a:r>
              <a:rPr lang="zh-CN" altLang="en-US" b="0" dirty="0">
                <a:solidFill>
                  <a:schemeClr val="accent5">
                    <a:lumMod val="75000"/>
                  </a:schemeClr>
                </a:solidFill>
              </a:rPr>
              <a:t>道</a:t>
            </a: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：人若赚得全世界</a:t>
            </a:r>
            <a:endParaRPr lang="zh-CN" altLang="en-US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685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227C0-07FB-D073-81C1-79DC767A0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23F837F-F765-CCFF-48E3-08B9872D9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581" y="1318437"/>
            <a:ext cx="8215093" cy="530564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耶利米书 </a:t>
            </a:r>
            <a:r>
              <a:rPr lang="en-US" altLang="zh-CN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15:15-21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dirty="0">
                <a:latin typeface="SimHei" panose="02010609060101010101" pitchFamily="49" charset="-122"/>
                <a:ea typeface="SimHei" panose="02010609060101010101" pitchFamily="49" charset="-122"/>
              </a:rPr>
              <a:t>20 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我必使你向这百姓成为坚固的铜墙。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 他们必攻击你，却不能胜过你；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 因我与你同在，要拯救你，搭救你。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 这是耶和华说的。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dirty="0">
                <a:latin typeface="SimHei" panose="02010609060101010101" pitchFamily="49" charset="-122"/>
                <a:ea typeface="SimHei" panose="02010609060101010101" pitchFamily="49" charset="-122"/>
              </a:rPr>
              <a:t>21 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我必搭救你脱离恶人的手，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 救赎你脱离残暴之人的手。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0420788C-4D62-D490-BB22-4B558662FC4A}"/>
              </a:ext>
            </a:extLst>
          </p:cNvPr>
          <p:cNvSpPr txBox="1">
            <a:spLocks/>
          </p:cNvSpPr>
          <p:nvPr/>
        </p:nvSpPr>
        <p:spPr bwMode="auto">
          <a:xfrm>
            <a:off x="1046747" y="0"/>
            <a:ext cx="8097253" cy="110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讲</a:t>
            </a:r>
            <a:r>
              <a:rPr lang="zh-CN" altLang="en-US" b="0" dirty="0">
                <a:solidFill>
                  <a:schemeClr val="accent5">
                    <a:lumMod val="75000"/>
                  </a:schemeClr>
                </a:solidFill>
              </a:rPr>
              <a:t>道</a:t>
            </a: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：人若赚得全世界</a:t>
            </a:r>
            <a:endParaRPr lang="zh-CN" altLang="en-US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13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7CD04-20E6-ACFA-73A7-4D53CF26B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A88C9296-B704-2108-DD71-6AEA7D0472E1}"/>
              </a:ext>
            </a:extLst>
          </p:cNvPr>
          <p:cNvSpPr txBox="1">
            <a:spLocks/>
          </p:cNvSpPr>
          <p:nvPr/>
        </p:nvSpPr>
        <p:spPr bwMode="auto">
          <a:xfrm>
            <a:off x="1046747" y="0"/>
            <a:ext cx="8097253" cy="110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讲</a:t>
            </a:r>
            <a:r>
              <a:rPr lang="zh-CN" altLang="en-US" b="0" dirty="0">
                <a:solidFill>
                  <a:schemeClr val="accent5">
                    <a:lumMod val="75000"/>
                  </a:schemeClr>
                </a:solidFill>
              </a:rPr>
              <a:t>道</a:t>
            </a: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：人若赚得全世界</a:t>
            </a:r>
            <a:endParaRPr lang="zh-CN" altLang="en-US" b="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199555E-8761-F811-E6AC-51AD570AD5F8}"/>
              </a:ext>
            </a:extLst>
          </p:cNvPr>
          <p:cNvSpPr txBox="1">
            <a:spLocks/>
          </p:cNvSpPr>
          <p:nvPr/>
        </p:nvSpPr>
        <p:spPr>
          <a:xfrm>
            <a:off x="809897" y="1318437"/>
            <a:ext cx="7850777" cy="53056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一、人面对“不公”的处理方式</a:t>
            </a:r>
          </a:p>
          <a:p>
            <a:pPr marL="514350" indent="-514350" algn="just">
              <a:lnSpc>
                <a:spcPct val="120000"/>
              </a:lnSpc>
              <a:buFont typeface="Arial" panose="020B0604020202020204" pitchFamily="34" charset="0"/>
              <a:buAutoNum type="arabicPeriod"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先知耶利米：受苦的人向神呼求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514350" indent="-514350" algn="just">
              <a:lnSpc>
                <a:spcPct val="120000"/>
              </a:lnSpc>
              <a:buFont typeface="Arial" panose="020B0604020202020204" pitchFamily="34" charset="0"/>
              <a:buAutoNum type="arabicPeriod"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保罗：不要以恶报恶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24763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0CE06-BB6A-E6FF-5BAC-551147340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EB1567A5-B083-BDB3-071A-E8E8772FB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581" y="1318437"/>
            <a:ext cx="8215093" cy="530564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罗马书 </a:t>
            </a:r>
            <a:r>
              <a:rPr lang="en-US" altLang="zh-CN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12:9-21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dirty="0">
                <a:latin typeface="SimHei" panose="02010609060101010101" pitchFamily="49" charset="-122"/>
                <a:ea typeface="SimHei" panose="02010609060101010101" pitchFamily="49" charset="-122"/>
              </a:rPr>
              <a:t>14 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要祝福迫害你们的，要祝福，不可诅咒。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dirty="0">
                <a:latin typeface="SimHei" panose="02010609060101010101" pitchFamily="49" charset="-122"/>
                <a:ea typeface="SimHei" panose="02010609060101010101" pitchFamily="49" charset="-122"/>
              </a:rPr>
              <a:t>17 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不要以恶报恶，众人以为美的事要留心去做。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dirty="0">
                <a:latin typeface="SimHei" panose="02010609060101010101" pitchFamily="49" charset="-122"/>
                <a:ea typeface="SimHei" panose="02010609060101010101" pitchFamily="49" charset="-122"/>
              </a:rPr>
              <a:t>19 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各位亲爱的，不要自己伸冤，宁可给主的愤怒留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 地步，因为经上记着：“主说：‘伸冤在我，我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 必报应。’” 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5B32FFFA-6E3F-B7CD-0DAE-87170AD85F88}"/>
              </a:ext>
            </a:extLst>
          </p:cNvPr>
          <p:cNvSpPr txBox="1">
            <a:spLocks/>
          </p:cNvSpPr>
          <p:nvPr/>
        </p:nvSpPr>
        <p:spPr bwMode="auto">
          <a:xfrm>
            <a:off x="1046747" y="0"/>
            <a:ext cx="8097253" cy="110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讲</a:t>
            </a:r>
            <a:r>
              <a:rPr lang="zh-CN" altLang="en-US" b="0" dirty="0">
                <a:solidFill>
                  <a:schemeClr val="accent5">
                    <a:lumMod val="75000"/>
                  </a:schemeClr>
                </a:solidFill>
              </a:rPr>
              <a:t>道</a:t>
            </a: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：人若赚得全世界</a:t>
            </a:r>
            <a:endParaRPr lang="zh-CN" altLang="en-US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377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12020-738B-1C56-08D8-24CE94E57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A767ED5A-5225-099C-5B6B-6F9ED6E22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581" y="1318437"/>
            <a:ext cx="8215093" cy="530564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罗马书 </a:t>
            </a:r>
            <a:r>
              <a:rPr lang="en-US" altLang="zh-CN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12:9-21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dirty="0">
                <a:latin typeface="SimHei" panose="02010609060101010101" pitchFamily="49" charset="-122"/>
                <a:ea typeface="SimHei" panose="02010609060101010101" pitchFamily="49" charset="-122"/>
              </a:rPr>
              <a:t>20 </a:t>
            </a: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不但如此，“你的仇敌若饿了，就给他吃；若渴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 了，就给他喝。因为你这样做，就是把炭火堆在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  他的头上。” 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D9D427F4-35C1-7ED6-85EA-0016B05BD0F6}"/>
              </a:ext>
            </a:extLst>
          </p:cNvPr>
          <p:cNvSpPr txBox="1">
            <a:spLocks/>
          </p:cNvSpPr>
          <p:nvPr/>
        </p:nvSpPr>
        <p:spPr bwMode="auto">
          <a:xfrm>
            <a:off x="1046747" y="0"/>
            <a:ext cx="8097253" cy="110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讲</a:t>
            </a:r>
            <a:r>
              <a:rPr lang="zh-CN" altLang="en-US" b="0" dirty="0">
                <a:solidFill>
                  <a:schemeClr val="accent5">
                    <a:lumMod val="75000"/>
                  </a:schemeClr>
                </a:solidFill>
              </a:rPr>
              <a:t>道</a:t>
            </a: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：人若赚得全世界</a:t>
            </a:r>
            <a:endParaRPr lang="zh-CN" altLang="en-US" b="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608C43B-6CD4-F72D-FE87-7833DBC99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1806" y="308610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56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A1FFD-E059-3105-15ED-44465A93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B6C19238-D2BD-ACCA-4180-4F6A9BA44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581" y="1318437"/>
            <a:ext cx="8215093" cy="530564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罗马书 </a:t>
            </a:r>
            <a:r>
              <a:rPr lang="en-US" altLang="zh-CN" dirty="0">
                <a:solidFill>
                  <a:srgbClr val="2E75B6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12:9-21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altLang="zh-CN" dirty="0">
              <a:solidFill>
                <a:srgbClr val="2E75B6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just">
              <a:lnSpc>
                <a:spcPct val="100000"/>
              </a:lnSpc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道德规劝：如果我们遭遇了不公的对待，即使别人是恶意的，我也不能还击？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just">
              <a:lnSpc>
                <a:spcPct val="100000"/>
              </a:lnSpc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即使我知道应该这样做，但要如何做得到？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just">
              <a:lnSpc>
                <a:spcPct val="100000"/>
              </a:lnSpc>
            </a:pPr>
            <a:r>
              <a:rPr lang="zh-CN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“爱仇敌”是否成为了一种新的律法主义？</a:t>
            </a:r>
            <a:endParaRPr lang="en-US" altLang="zh-CN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2AC6B1E-276A-6EAE-BE62-DB3BEE959F71}"/>
              </a:ext>
            </a:extLst>
          </p:cNvPr>
          <p:cNvSpPr txBox="1">
            <a:spLocks/>
          </p:cNvSpPr>
          <p:nvPr/>
        </p:nvSpPr>
        <p:spPr bwMode="auto">
          <a:xfrm>
            <a:off x="1046747" y="0"/>
            <a:ext cx="8097253" cy="110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420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讲</a:t>
            </a:r>
            <a:r>
              <a:rPr lang="zh-CN" altLang="en-US" b="0" dirty="0">
                <a:solidFill>
                  <a:schemeClr val="accent5">
                    <a:lumMod val="75000"/>
                  </a:schemeClr>
                </a:solidFill>
              </a:rPr>
              <a:t>道</a:t>
            </a: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</a:rPr>
              <a:t>：人若赚得全世界</a:t>
            </a:r>
            <a:endParaRPr lang="zh-CN" altLang="en-US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7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1129</Words>
  <Application>Microsoft Office PowerPoint</Application>
  <PresentationFormat>Bildschirmpräsentation (4:3)</PresentationFormat>
  <Paragraphs>89</Paragraphs>
  <Slides>13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等线</vt:lpstr>
      <vt:lpstr>SimHei</vt:lpstr>
      <vt:lpstr>SimSun</vt:lpstr>
      <vt:lpstr>Arial</vt:lpstr>
      <vt:lpstr>Office 主题​​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siqi D</dc:creator>
  <cp:lastModifiedBy>dongdong</cp:lastModifiedBy>
  <cp:revision>1076</cp:revision>
  <dcterms:created xsi:type="dcterms:W3CDTF">2023-03-17T14:22:59Z</dcterms:created>
  <dcterms:modified xsi:type="dcterms:W3CDTF">2026-09-01T18:16:46Z</dcterms:modified>
</cp:coreProperties>
</file>