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2750" r:id="rId2"/>
    <p:sldId id="22751" r:id="rId3"/>
    <p:sldId id="22752" r:id="rId4"/>
    <p:sldId id="22753" r:id="rId5"/>
    <p:sldId id="22754" r:id="rId6"/>
    <p:sldId id="22755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5" autoAdjust="0"/>
    <p:restoredTop sz="83736" autoAdjust="0"/>
  </p:normalViewPr>
  <p:slideViewPr>
    <p:cSldViewPr snapToGrid="0">
      <p:cViewPr varScale="1">
        <p:scale>
          <a:sx n="136" d="100"/>
          <a:sy n="136" d="100"/>
        </p:scale>
        <p:origin x="2772" y="12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EBC27-3C92-DF40-81E2-50E2258292AA}" type="datetimeFigureOut">
              <a:rPr lang="zh-CN" altLang="en-US"/>
              <a:t>2026/9/7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2B3B1-C204-5A46-AA13-7B4CAFF35EC8}" type="slidenum">
              <a:rPr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660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1" name="Shape 1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629802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5" name="Shape 20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115281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1" name="Shape 21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725119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7" name="Shape 21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369268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3" name="Shape 22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257993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6990715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5" name="Shape 23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0755664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1" name="Shape 24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12259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7" name="Shape 24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771364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3" name="Shape 2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419702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9" name="Shape 2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152726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4607732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4" name="Shape 2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3378187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0" name="Shape 27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6088146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6" name="Shape 27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2256204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2" name="Shape 28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8085519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8" name="Shape 28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4328199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089666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0" name="Shape 3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0779263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7" name="Shape 30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3895896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4" name="Shape 31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0627618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0" name="Shape 32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011448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1174418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6" name="Shape 32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5517600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2" name="Shape 33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280936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6" name="Shape 33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291523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7" name="Shape 16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875501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3" name="Shape 17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3202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9" name="Shape 1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964603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5361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Shape 1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813731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353107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7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474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86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25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788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228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290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853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5139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88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337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FCE5-64A3-3F48-8FE4-AFF90259B521}" type="datetimeFigureOut">
              <a:rPr kumimoji="1" lang="zh-CN" altLang="en-US" smtClean="0"/>
              <a:t>2026/9/7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968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讲道</a:t>
            </a:r>
          </a:p>
        </p:txBody>
      </p:sp>
      <p:sp>
        <p:nvSpPr>
          <p:cNvPr id="148" name="Inhaltsplatzhalter 2"/>
          <p:cNvSpPr txBox="1"/>
          <p:nvPr/>
        </p:nvSpPr>
        <p:spPr>
          <a:xfrm>
            <a:off x="44279" y="2427829"/>
            <a:ext cx="9054001" cy="1001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b">
            <a:spAutoFit/>
          </a:bodyPr>
          <a:lstStyle>
            <a:lvl1pPr algn="ctr" defTabSz="1300480">
              <a:spcBef>
                <a:spcPts val="0"/>
              </a:spcBef>
              <a:defRPr sz="8400"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5906"/>
              <a:t>再爱一个人</a:t>
            </a:r>
          </a:p>
        </p:txBody>
      </p:sp>
      <p:sp>
        <p:nvSpPr>
          <p:cNvPr id="149" name="Inhaltsplatzhalter 2"/>
          <p:cNvSpPr txBox="1"/>
          <p:nvPr/>
        </p:nvSpPr>
        <p:spPr>
          <a:xfrm>
            <a:off x="45000" y="3692118"/>
            <a:ext cx="9054001" cy="1828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讲道：陈永安 牧师</a:t>
            </a:r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经文：结33:7-11；罗13:8-14；太18:15-20</a:t>
            </a:r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（和修本）</a:t>
            </a:r>
          </a:p>
        </p:txBody>
      </p:sp>
    </p:spTree>
    <p:extLst>
      <p:ext uri="{BB962C8B-B14F-4D97-AF65-F5344CB8AC3E}">
        <p14:creationId xmlns:p14="http://schemas.microsoft.com/office/powerpoint/2010/main" val="2348081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弟兄姐妹得罪了你</a:t>
            </a:r>
          </a:p>
        </p:txBody>
      </p:sp>
      <p:sp>
        <p:nvSpPr>
          <p:cNvPr id="203" name="Inhaltsplatzhalter 2"/>
          <p:cNvSpPr txBox="1"/>
          <p:nvPr/>
        </p:nvSpPr>
        <p:spPr>
          <a:xfrm>
            <a:off x="379101" y="1415845"/>
            <a:ext cx="8385799" cy="5161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耶稣教导说：「 15“若是你的弟兄（姐妹）得罪你，你要去，趁着只有他和你在一起的时候，指出他的错来。他若听你，你就赢得了你的弟兄；16他若不听，你就另外带一个或两个人同去，因为‘任何指控都要凭两个或三个证人的口述才能成立’。17</a:t>
            </a:r>
            <a:r>
              <a:rPr sz="3094">
                <a:solidFill>
                  <a:srgbClr val="EB512E"/>
                </a:solidFill>
              </a:rPr>
              <a:t>他若是不听他们，就去告诉教会</a:t>
            </a:r>
            <a:r>
              <a:rPr sz="3094"/>
              <a:t>；若是不听教会，就把他看作外邦人和税吏。」（太18:15-17）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451632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弟兄姐妹得罪了你</a:t>
            </a:r>
          </a:p>
        </p:txBody>
      </p:sp>
      <p:sp>
        <p:nvSpPr>
          <p:cNvPr id="209" name="Inhaltsplatzhalter 2"/>
          <p:cNvSpPr txBox="1"/>
          <p:nvPr/>
        </p:nvSpPr>
        <p:spPr>
          <a:xfrm>
            <a:off x="379101" y="1415845"/>
            <a:ext cx="8385799" cy="5161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耶稣教导说：「 15“若是你的弟兄（姐妹）得罪你，你要去，趁着只有他和你在一起的时候，指出他的错来。他若听你，你就赢得了你的弟兄；16他若不听，你就另外带一个或两个人同去，因为‘任何指控都要凭两个或三个证人的口述才能成立’。17他若是不听他们，就去告诉教会；</a:t>
            </a:r>
            <a:r>
              <a:rPr sz="3094">
                <a:solidFill>
                  <a:srgbClr val="EB512E"/>
                </a:solidFill>
              </a:rPr>
              <a:t>若是不听教会，就把他看作外邦人和税吏。</a:t>
            </a:r>
            <a:r>
              <a:rPr sz="3094"/>
              <a:t>」（太18:15-17）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18755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警戒，转离，存活</a:t>
            </a:r>
          </a:p>
        </p:txBody>
      </p:sp>
      <p:sp>
        <p:nvSpPr>
          <p:cNvPr id="215" name="Inhaltsplatzhalter 2"/>
          <p:cNvSpPr txBox="1"/>
          <p:nvPr/>
        </p:nvSpPr>
        <p:spPr>
          <a:xfrm>
            <a:off x="379101" y="1415846"/>
            <a:ext cx="8385799" cy="3564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接着，耶稣说：18 我实在告诉你们，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凡你们在地上所捆绑的，在天上也要捆绑；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凡你们在地上所释放的，在天上也要释放。 （太18:18）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63925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警戒，转离，存活</a:t>
            </a:r>
          </a:p>
        </p:txBody>
      </p:sp>
      <p:sp>
        <p:nvSpPr>
          <p:cNvPr id="221" name="Inhaltsplatzhalter 2"/>
          <p:cNvSpPr txBox="1"/>
          <p:nvPr/>
        </p:nvSpPr>
        <p:spPr>
          <a:xfrm>
            <a:off x="379101" y="1415846"/>
            <a:ext cx="8385799" cy="293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上文是迷羊的比喻，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下文是寛恕，耶稣更说了一个不肯饶恕的仆人的比喻。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919986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警戒，转离，存活</a:t>
            </a:r>
          </a:p>
        </p:txBody>
      </p:sp>
      <p:sp>
        <p:nvSpPr>
          <p:cNvPr id="227" name="Inhaltsplatzhalter 2"/>
          <p:cNvSpPr txBox="1"/>
          <p:nvPr/>
        </p:nvSpPr>
        <p:spPr>
          <a:xfrm>
            <a:off x="379101" y="1415846"/>
            <a:ext cx="8385799" cy="5469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在一个破碎的关系里，耶稣教导人用这方式，去再爱一个人。	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在18章17节：「若是不听教会，就把他看作外邦人和税吏。」和18节：「凡你们在地上所捆绑的，在天上也要捆绑；凡你们在地上所释放的，在天上也要释放。」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之间，有一种张力，在恩典之下，必须转离罪恶，才能得以存活。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887581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警戒，转离，存活</a:t>
            </a:r>
          </a:p>
        </p:txBody>
      </p:sp>
      <p:sp>
        <p:nvSpPr>
          <p:cNvPr id="233" name="Inhaltsplatzhalter 2"/>
          <p:cNvSpPr txBox="1"/>
          <p:nvPr/>
        </p:nvSpPr>
        <p:spPr>
          <a:xfrm>
            <a:off x="379101" y="1415845"/>
            <a:ext cx="8385799" cy="5161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结33:7-「 7“人子啊，我照样立你作以色列家的守望者；</a:t>
            </a:r>
            <a:r>
              <a:rPr sz="3094">
                <a:solidFill>
                  <a:srgbClr val="EB512E"/>
                </a:solidFill>
              </a:rPr>
              <a:t>你要听我口中的话，替我警戒他们。</a:t>
            </a:r>
            <a:r>
              <a:rPr sz="3094"/>
              <a:t>8我对恶人说：‘恶人哪，你必要死！’你若不开口警戒恶人，使他离开所行的道，这恶人必因自己的罪孽而死，我却要从你手里讨他的血债。9但是你，</a:t>
            </a:r>
            <a:r>
              <a:rPr sz="3094">
                <a:solidFill>
                  <a:srgbClr val="EB512E"/>
                </a:solidFill>
              </a:rPr>
              <a:t>你若警戒恶人，叫他离弃所行的道，他仍不转离，他必因自己的罪孽而死，你却救了自己的命。</a:t>
            </a:r>
            <a:r>
              <a:rPr sz="3094"/>
              <a:t>”」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145365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警戒，转离，存活</a:t>
            </a:r>
          </a:p>
        </p:txBody>
      </p:sp>
      <p:sp>
        <p:nvSpPr>
          <p:cNvPr id="239" name="Inhaltsplatzhalter 2"/>
          <p:cNvSpPr txBox="1"/>
          <p:nvPr/>
        </p:nvSpPr>
        <p:spPr>
          <a:xfrm>
            <a:off x="379101" y="1415846"/>
            <a:ext cx="8385799" cy="5161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结33:10-11「 10“人子啊，你要对以色列家说：你们曾这样说：</a:t>
            </a:r>
            <a:r>
              <a:rPr sz="3094">
                <a:solidFill>
                  <a:srgbClr val="EB512E"/>
                </a:solidFill>
              </a:rPr>
              <a:t>‘我们的过犯罪恶在自己身上，我们必因此消灭，怎能存活呢？’</a:t>
            </a:r>
            <a:r>
              <a:rPr sz="3094"/>
              <a:t>11你要对他们说，</a:t>
            </a:r>
            <a:r>
              <a:rPr sz="3094">
                <a:solidFill>
                  <a:srgbClr val="EB512E"/>
                </a:solidFill>
              </a:rPr>
              <a:t>主耶和华说：我指着我的永生起誓，我断不喜悦恶人死亡，惟喜悦恶人转离他所行的道而存活。</a:t>
            </a:r>
            <a:r>
              <a:rPr sz="3094"/>
              <a:t>以色列家啊，你们回转，回转离开恶道吧！何必死亡呢？」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849334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警戒，转离，存活</a:t>
            </a:r>
          </a:p>
        </p:txBody>
      </p:sp>
      <p:sp>
        <p:nvSpPr>
          <p:cNvPr id="245" name="Inhaltsplatzhalter 2"/>
          <p:cNvSpPr txBox="1"/>
          <p:nvPr/>
        </p:nvSpPr>
        <p:spPr>
          <a:xfrm>
            <a:off x="379101" y="1415846"/>
            <a:ext cx="8385799" cy="293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生命得着改变，从来由一个人承认问题开始。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正如一个身体患上三高的病人⋯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236026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警戒，转离，存活</a:t>
            </a:r>
          </a:p>
        </p:txBody>
      </p:sp>
      <p:sp>
        <p:nvSpPr>
          <p:cNvPr id="251" name="Inhaltsplatzhalter 2"/>
          <p:cNvSpPr txBox="1"/>
          <p:nvPr/>
        </p:nvSpPr>
        <p:spPr>
          <a:xfrm>
            <a:off x="379101" y="1415846"/>
            <a:ext cx="8385799" cy="293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一个人犯了罪，必须指出这是什么罪！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要怎样悔改？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神愿意宽恕，饶恕人，但那人是知罪，悔改的人。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866328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警戒，转离，存活</a:t>
            </a:r>
          </a:p>
        </p:txBody>
      </p:sp>
      <p:pic>
        <p:nvPicPr>
          <p:cNvPr id="257" name="IMG_8824.jpeg" descr="IMG_8824.jpeg"/>
          <p:cNvPicPr>
            <a:picLocks noChangeAspect="1"/>
          </p:cNvPicPr>
          <p:nvPr/>
        </p:nvPicPr>
        <p:blipFill>
          <a:blip r:embed="rId4"/>
          <a:srcRect l="4398" t="3425" r="25302" b="5493"/>
          <a:stretch>
            <a:fillRect/>
          </a:stretch>
        </p:blipFill>
        <p:spPr>
          <a:xfrm>
            <a:off x="306398" y="989325"/>
            <a:ext cx="8531204" cy="621747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836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引言</a:t>
            </a:r>
          </a:p>
        </p:txBody>
      </p:sp>
      <p:sp>
        <p:nvSpPr>
          <p:cNvPr id="155" name="Inhaltsplatzhalter 2"/>
          <p:cNvSpPr txBox="1"/>
          <p:nvPr/>
        </p:nvSpPr>
        <p:spPr>
          <a:xfrm>
            <a:off x="379101" y="1415845"/>
            <a:ext cx="8385799" cy="1828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亲爱的弟兄姊妹！愿你们平安。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569658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Inhaltsplatzhalter 2"/>
          <p:cNvSpPr txBox="1"/>
          <p:nvPr/>
        </p:nvSpPr>
        <p:spPr>
          <a:xfrm>
            <a:off x="339132" y="388235"/>
            <a:ext cx="4245381" cy="5062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lvl="1" indent="160729" defTabSz="914367">
              <a:spcBef>
                <a:spcPts val="1195"/>
              </a:spcBef>
              <a:defRPr sz="2500">
                <a:solidFill>
                  <a:srgbClr val="EB512E"/>
                </a:solidFill>
                <a:latin typeface="SimHei"/>
                <a:ea typeface="SimHei"/>
                <a:cs typeface="SimHei"/>
                <a:sym typeface="SimHei"/>
              </a:defRPr>
            </a:pPr>
            <a:r>
              <a:rPr sz="1758">
                <a:solidFill>
                  <a:schemeClr val="accent1"/>
                </a:solidFill>
              </a:rPr>
              <a:t>表层的偶像 Surface Idols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Reputation / Fame：名声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Leisure / Hobbies：兴趣/嗜好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Food：食物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Money：金钱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Sex：性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House：房子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Career：事业/事工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Diploma：文凭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Self-Image：自我形象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Having the Power to Choose：拥有选择权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Marriage：婚姻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Satisfying Relationships：令人满意的关系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Time：时间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"Good" Children：「好」孩子</a:t>
            </a:r>
          </a:p>
        </p:txBody>
      </p:sp>
      <p:sp>
        <p:nvSpPr>
          <p:cNvPr id="262" name="Inhaltsplatzhalter 2"/>
          <p:cNvSpPr txBox="1"/>
          <p:nvPr/>
        </p:nvSpPr>
        <p:spPr>
          <a:xfrm>
            <a:off x="5074692" y="414321"/>
            <a:ext cx="3430382" cy="2086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defTabSz="250022">
              <a:lnSpc>
                <a:spcPct val="125000"/>
              </a:lnSpc>
              <a:defRPr sz="2500">
                <a:solidFill>
                  <a:srgbClr val="1941A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深层的偶像Deep-seated Idols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Comfort：舒适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Control：控制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Power / Success：权力 / 成功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Approval：认同</a:t>
            </a:r>
          </a:p>
          <a:p>
            <a:pPr defTabSz="250022">
              <a:lnSpc>
                <a:spcPct val="125000"/>
              </a:lnSpc>
              <a:defRPr sz="2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758"/>
              <a:t>Security：安全感</a:t>
            </a:r>
          </a:p>
        </p:txBody>
      </p:sp>
    </p:spTree>
    <p:extLst>
      <p:ext uri="{BB962C8B-B14F-4D97-AF65-F5344CB8AC3E}">
        <p14:creationId xmlns:p14="http://schemas.microsoft.com/office/powerpoint/2010/main" val="2502925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警戒，转离，存活</a:t>
            </a:r>
          </a:p>
        </p:txBody>
      </p:sp>
      <p:sp>
        <p:nvSpPr>
          <p:cNvPr id="268" name="Inhaltsplatzhalter 2"/>
          <p:cNvSpPr txBox="1"/>
          <p:nvPr/>
        </p:nvSpPr>
        <p:spPr>
          <a:xfrm>
            <a:off x="379101" y="1415846"/>
            <a:ext cx="8385799" cy="5469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这是一个人的生命问题，他的价值观，道德操守，心理问题，与神的关系，都需要重建，彻底的更新。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一个人犯罪了，那不是一次的过错，罪行的背后，罪性是什么？根源的问题是什么？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对罪没有认知，没有在行为上改变，就是没有悔改，更不可能事奉神，荣耀神。只是一次又一次，犯上同样的错。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166510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两三个人的力量</a:t>
            </a:r>
          </a:p>
        </p:txBody>
      </p:sp>
      <p:sp>
        <p:nvSpPr>
          <p:cNvPr id="274" name="Inhaltsplatzhalter 2"/>
          <p:cNvSpPr txBox="1"/>
          <p:nvPr/>
        </p:nvSpPr>
        <p:spPr>
          <a:xfrm>
            <a:off x="379101" y="1415846"/>
            <a:ext cx="8385799" cy="3733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耶稣说：「19⋯若是你们中间有两个人在地上同心合意地求什么事，我在天上的父必为他们成全。20因为，哪里有两三个人奉我的名聚会，哪里就有我在他们中间。」（太18:19-20）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226297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两三个人的力量</a:t>
            </a:r>
          </a:p>
        </p:txBody>
      </p:sp>
      <p:sp>
        <p:nvSpPr>
          <p:cNvPr id="280" name="Inhaltsplatzhalter 2"/>
          <p:cNvSpPr txBox="1"/>
          <p:nvPr/>
        </p:nvSpPr>
        <p:spPr>
          <a:xfrm>
            <a:off x="379101" y="1415846"/>
            <a:ext cx="8385799" cy="3410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耶稣所讲的两三个人的聚会，他们会祷告什么呢？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看上下文，我就猜想，这两三个人的聚会，会不会是一个认罪祷告会⋯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496303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两三个人的力量</a:t>
            </a:r>
          </a:p>
        </p:txBody>
      </p:sp>
      <p:sp>
        <p:nvSpPr>
          <p:cNvPr id="286" name="Inhaltsplatzhalter 2"/>
          <p:cNvSpPr txBox="1"/>
          <p:nvPr/>
        </p:nvSpPr>
        <p:spPr>
          <a:xfrm>
            <a:off x="379101" y="1415846"/>
            <a:ext cx="8385799" cy="3733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使徒保罗在罗马书提出「因信称义」，但没有停在这里，到12章，却说「不要效法这个世界，只要心意更新而变化，叫你们察验何为神的善良、纯全、可喜悦的旨意。」（罗12:2）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360546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两三个人的力量</a:t>
            </a:r>
          </a:p>
        </p:txBody>
      </p:sp>
      <p:sp>
        <p:nvSpPr>
          <p:cNvPr id="292" name="Inhaltsplatzhalter 2"/>
          <p:cNvSpPr txBox="1"/>
          <p:nvPr/>
        </p:nvSpPr>
        <p:spPr>
          <a:xfrm>
            <a:off x="379101" y="1415845"/>
            <a:ext cx="8385799" cy="35793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「8你们</a:t>
            </a:r>
            <a:r>
              <a:rPr sz="3094">
                <a:solidFill>
                  <a:srgbClr val="EB512E"/>
                </a:solidFill>
              </a:rPr>
              <a:t>除了彼此相爱，对任何人都不可亏欠什么，因为那爱人的就成全了律法。</a:t>
            </a:r>
            <a:r>
              <a:rPr sz="3094"/>
              <a:t>9那不可奸淫，不可杀人，不可偷盗，不可贪婪，或别的诫命，都包括在“爱邻如己”这一句话之内了。10爱是不对邻人作恶，所以爱就成全了律法。」（罗13:8-10）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569327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两三个人的力量</a:t>
            </a:r>
          </a:p>
        </p:txBody>
      </p:sp>
      <p:sp>
        <p:nvSpPr>
          <p:cNvPr id="298" name="Inhaltsplatzhalter 2"/>
          <p:cNvSpPr txBox="1"/>
          <p:nvPr/>
        </p:nvSpPr>
        <p:spPr>
          <a:xfrm>
            <a:off x="379101" y="1415846"/>
            <a:ext cx="8385799" cy="3901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「11还有，你们要知道，现在正是该从睡梦中醒来的时候了；因为我们得救，现在比初信的时候更近了。12黑夜已深，白昼将近。所以</a:t>
            </a:r>
            <a:r>
              <a:rPr sz="3094">
                <a:solidFill>
                  <a:srgbClr val="EB512E"/>
                </a:solidFill>
              </a:rPr>
              <a:t>我们该除去暗昧的行为，带上光明的兵器。13行事为人要端正，好像在白昼行走。</a:t>
            </a:r>
            <a:r>
              <a:rPr sz="3094"/>
              <a:t>不可荒宴醉酒；不可好色淫荡；不可纷争嫉妒。14</a:t>
            </a:r>
            <a:r>
              <a:rPr sz="3094">
                <a:solidFill>
                  <a:srgbClr val="EB512E"/>
                </a:solidFill>
              </a:rPr>
              <a:t>总要披戴主耶稣基督，不要只顾满足肉体，去放纵私欲。</a:t>
            </a:r>
            <a:r>
              <a:rPr sz="3094"/>
              <a:t>」（罗13:11-14）</a:t>
            </a:r>
          </a:p>
        </p:txBody>
      </p:sp>
    </p:spTree>
    <p:extLst>
      <p:ext uri="{BB962C8B-B14F-4D97-AF65-F5344CB8AC3E}">
        <p14:creationId xmlns:p14="http://schemas.microsoft.com/office/powerpoint/2010/main" val="2306995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两三个人的力量</a:t>
            </a:r>
          </a:p>
        </p:txBody>
      </p:sp>
      <p:sp>
        <p:nvSpPr>
          <p:cNvPr id="304" name="Inhaltsplatzhalter 2"/>
          <p:cNvSpPr txBox="1"/>
          <p:nvPr/>
        </p:nvSpPr>
        <p:spPr>
          <a:xfrm>
            <a:off x="379101" y="1415845"/>
            <a:ext cx="8385799" cy="1044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真实的信仰，必然带来生命的改变。而这改变，可以在彼此相爱的祷告会中出现。</a:t>
            </a:r>
          </a:p>
        </p:txBody>
      </p:sp>
      <p:pic>
        <p:nvPicPr>
          <p:cNvPr id="305" name="影像" descr="影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815" y="2621495"/>
            <a:ext cx="7416370" cy="407900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004293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两三个人的力量</a:t>
            </a:r>
          </a:p>
        </p:txBody>
      </p:sp>
      <p:sp>
        <p:nvSpPr>
          <p:cNvPr id="311" name="Inhaltsplatzhalter 2"/>
          <p:cNvSpPr txBox="1"/>
          <p:nvPr/>
        </p:nvSpPr>
        <p:spPr>
          <a:xfrm>
            <a:off x="379101" y="1415845"/>
            <a:ext cx="8385799" cy="1520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或许，教会的祷告也可以这样开始：「我是一个罪人，我需要神，也需要弟兄姐妹的守望。」</a:t>
            </a:r>
          </a:p>
        </p:txBody>
      </p:sp>
      <p:pic>
        <p:nvPicPr>
          <p:cNvPr id="312" name="影像" descr="影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9516" y="3153834"/>
            <a:ext cx="5464969" cy="36433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952016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318" name="Inhaltsplatzhalter 2"/>
          <p:cNvSpPr txBox="1"/>
          <p:nvPr/>
        </p:nvSpPr>
        <p:spPr>
          <a:xfrm>
            <a:off x="379101" y="1415845"/>
            <a:ext cx="8385799" cy="1520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耶稣教导我们怎样面对一个得罪了我的弟兄/姐妹，他提出了三重的程序：单对单谈、两三个人谈、最后带到教会中处理。</a:t>
            </a:r>
          </a:p>
        </p:txBody>
      </p:sp>
    </p:spTree>
    <p:extLst>
      <p:ext uri="{BB962C8B-B14F-4D97-AF65-F5344CB8AC3E}">
        <p14:creationId xmlns:p14="http://schemas.microsoft.com/office/powerpoint/2010/main" val="2024069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貼上的影片.heic" descr="貼上的影片.he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242" y="-1"/>
            <a:ext cx="4545516" cy="6858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11325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324" name="Inhaltsplatzhalter 2"/>
          <p:cNvSpPr txBox="1"/>
          <p:nvPr/>
        </p:nvSpPr>
        <p:spPr>
          <a:xfrm>
            <a:off x="379101" y="1415845"/>
            <a:ext cx="8385799" cy="1520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这不是要把有罪的弟兄/姐妹赶出去的方法，而是挽回一个生命的方式，这是再爱一个人的方式。</a:t>
            </a:r>
          </a:p>
        </p:txBody>
      </p:sp>
    </p:spTree>
    <p:extLst>
      <p:ext uri="{BB962C8B-B14F-4D97-AF65-F5344CB8AC3E}">
        <p14:creationId xmlns:p14="http://schemas.microsoft.com/office/powerpoint/2010/main" val="276395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330" name="Inhaltsplatzhalter 2"/>
          <p:cNvSpPr txBox="1"/>
          <p:nvPr/>
        </p:nvSpPr>
        <p:spPr>
          <a:xfrm>
            <a:off x="379101" y="1415845"/>
            <a:ext cx="8385799" cy="19969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饶恕并不是廉价的，而是需要人生命的改变，两三个人祷告，就是承认自己的罪，寻求生命更新的一种方式，那是彼此扶持，彼此相爱的教会。</a:t>
            </a:r>
          </a:p>
        </p:txBody>
      </p:sp>
    </p:spTree>
    <p:extLst>
      <p:ext uri="{BB962C8B-B14F-4D97-AF65-F5344CB8AC3E}">
        <p14:creationId xmlns:p14="http://schemas.microsoft.com/office/powerpoint/2010/main" val="3349710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貼上的影片.heic" descr="貼上的影片.he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242" y="-1"/>
            <a:ext cx="4545517" cy="6858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28206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引言</a:t>
            </a:r>
          </a:p>
        </p:txBody>
      </p:sp>
      <p:sp>
        <p:nvSpPr>
          <p:cNvPr id="165" name="Inhaltsplatzhalter 2"/>
          <p:cNvSpPr txBox="1"/>
          <p:nvPr/>
        </p:nvSpPr>
        <p:spPr>
          <a:xfrm>
            <a:off x="379101" y="1415846"/>
            <a:ext cx="8385799" cy="2458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亲人之间，爱得深，责之切⋯ 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爱一个人不容易，再爱一个人，更不容易。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35452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弟兄姐妹得罪了你</a:t>
            </a:r>
          </a:p>
        </p:txBody>
      </p:sp>
      <p:sp>
        <p:nvSpPr>
          <p:cNvPr id="171" name="Inhaltsplatzhalter 2"/>
          <p:cNvSpPr txBox="1"/>
          <p:nvPr/>
        </p:nvSpPr>
        <p:spPr>
          <a:xfrm>
            <a:off x="379101" y="1415845"/>
            <a:ext cx="8385799" cy="5161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耶稣教导说：「 15“若是你的弟兄（姐妹）得罪你，你要去，趁着只有他和你在一起的时候，指出他的错来。他若听你，你就赢得了你的弟兄；16他若不听，你就另外带一个或两个人同去，因为‘任何指控都要凭两个或三个证人的口述才能成立’。17他若是不听他们，就去告诉教会；若是不听教会，就把他看作外邦人和税吏。」（太18:15-17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992242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弟兄姐妹得罪了你</a:t>
            </a:r>
          </a:p>
        </p:txBody>
      </p:sp>
      <p:sp>
        <p:nvSpPr>
          <p:cNvPr id="177" name="Inhaltsplatzhalter 2"/>
          <p:cNvSpPr txBox="1"/>
          <p:nvPr/>
        </p:nvSpPr>
        <p:spPr>
          <a:xfrm>
            <a:off x="379101" y="1415845"/>
            <a:ext cx="8385799" cy="5161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耶稣教导说：「 15“</a:t>
            </a:r>
            <a:r>
              <a:rPr sz="3094">
                <a:solidFill>
                  <a:srgbClr val="EB512E"/>
                </a:solidFill>
              </a:rPr>
              <a:t>若是你的弟兄（姐妹）得罪你，你要去，趁着只有他和你在一起的时候，指出他的错来。他若听你，你就赢得了你的弟兄；</a:t>
            </a:r>
            <a:r>
              <a:rPr sz="3094"/>
              <a:t>16他若不听，你就另外带一个或两个人同去，因为‘任何指控都要凭两个或三个证人的口述才能成立’。17他若是不听他们，就去告诉教会；若是不听教会，就把他看作外邦人和税吏。」（太18:15-17）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76129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弟兄姐妹得罪了你</a:t>
            </a:r>
          </a:p>
        </p:txBody>
      </p:sp>
      <p:sp>
        <p:nvSpPr>
          <p:cNvPr id="183" name="Inhaltsplatzhalter 2"/>
          <p:cNvSpPr txBox="1"/>
          <p:nvPr/>
        </p:nvSpPr>
        <p:spPr>
          <a:xfrm>
            <a:off x="379101" y="1415845"/>
            <a:ext cx="8385799" cy="5161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耶稣教导说：「 15“若是你的弟兄（姐妹）得罪你，你要去，趁着只有他和你在一起的时候，指出他的错来。他若听你，你就赢得了你的弟兄；16</a:t>
            </a:r>
            <a:r>
              <a:rPr sz="3094">
                <a:solidFill>
                  <a:srgbClr val="EB512E"/>
                </a:solidFill>
              </a:rPr>
              <a:t>他若不听，你就另外带一个或两个人同去，因为‘任何指控都要凭两个或三个证人的口述才能成立’</a:t>
            </a:r>
            <a:r>
              <a:rPr sz="3094"/>
              <a:t>。17他若是不听他们，就去告诉教会；若是不听教会，就把他看作外邦人和税吏。」（太18:15-17）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4014368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弟兄姐妹得罪了你</a:t>
            </a:r>
          </a:p>
        </p:txBody>
      </p:sp>
      <p:sp>
        <p:nvSpPr>
          <p:cNvPr id="189" name="Inhaltsplatzhalter 2"/>
          <p:cNvSpPr txBox="1"/>
          <p:nvPr/>
        </p:nvSpPr>
        <p:spPr>
          <a:xfrm>
            <a:off x="379100" y="1415846"/>
            <a:ext cx="3653467" cy="5161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16</a:t>
            </a:r>
            <a:r>
              <a:rPr sz="3094">
                <a:solidFill>
                  <a:srgbClr val="EB512E"/>
                </a:solidFill>
              </a:rPr>
              <a:t>他若不听，你就另外带一个或两个人同去，因为‘任何指控都要凭两个或三个证人的口述才能成立’</a:t>
            </a:r>
            <a:r>
              <a:rPr sz="3094"/>
              <a:t>。（太18:16）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  <p:pic>
        <p:nvPicPr>
          <p:cNvPr id="190" name="影像" descr="影像"/>
          <p:cNvPicPr>
            <a:picLocks noChangeAspect="1"/>
          </p:cNvPicPr>
          <p:nvPr/>
        </p:nvPicPr>
        <p:blipFill>
          <a:blip r:embed="rId4"/>
          <a:srcRect l="17439" r="13218"/>
          <a:stretch>
            <a:fillRect/>
          </a:stretch>
        </p:blipFill>
        <p:spPr>
          <a:xfrm>
            <a:off x="3899910" y="1314222"/>
            <a:ext cx="5289341" cy="556439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5966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弟兄姐妹得罪了你</a:t>
            </a:r>
          </a:p>
        </p:txBody>
      </p:sp>
      <p:sp>
        <p:nvSpPr>
          <p:cNvPr id="196" name="Inhaltsplatzhalter 2"/>
          <p:cNvSpPr txBox="1"/>
          <p:nvPr/>
        </p:nvSpPr>
        <p:spPr>
          <a:xfrm>
            <a:off x="379100" y="1415846"/>
            <a:ext cx="3653467" cy="5161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16</a:t>
            </a:r>
            <a:r>
              <a:rPr sz="3094">
                <a:solidFill>
                  <a:srgbClr val="EB512E"/>
                </a:solidFill>
              </a:rPr>
              <a:t>他若不听，你就另外带一个或两个人同去，因为‘任何指控都要凭两个或三个证人的口述才能成立’</a:t>
            </a:r>
            <a:r>
              <a:rPr sz="3094"/>
              <a:t>。（太18:16）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  <p:pic>
        <p:nvPicPr>
          <p:cNvPr id="197" name="影像" descr="影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865" y="916161"/>
            <a:ext cx="4106029" cy="580768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0416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890</Words>
  <Application>Microsoft Office PowerPoint</Application>
  <PresentationFormat>Bildschirmpräsentation (4:3)</PresentationFormat>
  <Paragraphs>157</Paragraphs>
  <Slides>32</Slides>
  <Notes>32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7" baseType="lpstr">
      <vt:lpstr>等线</vt:lpstr>
      <vt:lpstr>SimHei</vt:lpstr>
      <vt:lpstr>Arial</vt:lpstr>
      <vt:lpstr>Times New Roman</vt:lpstr>
      <vt:lpstr>Office 主题​​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siqi D</dc:creator>
  <cp:lastModifiedBy>dongdong</cp:lastModifiedBy>
  <cp:revision>1071</cp:revision>
  <dcterms:created xsi:type="dcterms:W3CDTF">2023-03-17T14:22:59Z</dcterms:created>
  <dcterms:modified xsi:type="dcterms:W3CDTF">2026-09-07T00:23:59Z</dcterms:modified>
</cp:coreProperties>
</file>